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Josefin Slab"/>
      <p:regular r:id="rId27"/>
      <p:bold r:id="rId28"/>
      <p:italic r:id="rId29"/>
      <p:boldItalic r:id="rId30"/>
    </p:embeddedFont>
    <p:embeddedFont>
      <p:font typeface="Staatliches"/>
      <p:regular r:id="rId31"/>
    </p:embeddedFont>
    <p:embeddedFont>
      <p:font typeface="Spartan"/>
      <p:regular r:id="rId32"/>
      <p:bold r:id="rId33"/>
    </p:embeddedFont>
    <p:embeddedFont>
      <p:font typeface="Bebas Neue"/>
      <p:regular r:id="rId34"/>
    </p:embeddedFont>
    <p:embeddedFont>
      <p:font typeface="Fjalla One"/>
      <p:regular r:id="rId35"/>
    </p:embeddedFont>
    <p:embeddedFont>
      <p:font typeface="Josefin Sans"/>
      <p:regular r:id="rId36"/>
      <p:bold r:id="rId37"/>
      <p:italic r:id="rId38"/>
      <p:boldItalic r:id="rId39"/>
    </p:embeddedFont>
    <p:embeddedFont>
      <p:font typeface="Spartan Thin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partanThin-regular.fntdata"/><Relationship Id="rId20" Type="http://schemas.openxmlformats.org/officeDocument/2006/relationships/slide" Target="slides/slide16.xml"/><Relationship Id="rId41" Type="http://schemas.openxmlformats.org/officeDocument/2006/relationships/font" Target="fonts/SpartanThin-bold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JosefinSlab-bold.fntdata"/><Relationship Id="rId27" Type="http://schemas.openxmlformats.org/officeDocument/2006/relationships/font" Target="fonts/JosefinSlab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JosefinSlab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Staatliches-regular.fntdata"/><Relationship Id="rId30" Type="http://schemas.openxmlformats.org/officeDocument/2006/relationships/font" Target="fonts/JosefinSlab-boldItalic.fntdata"/><Relationship Id="rId11" Type="http://schemas.openxmlformats.org/officeDocument/2006/relationships/slide" Target="slides/slide7.xml"/><Relationship Id="rId33" Type="http://schemas.openxmlformats.org/officeDocument/2006/relationships/font" Target="fonts/Spartan-bold.fntdata"/><Relationship Id="rId10" Type="http://schemas.openxmlformats.org/officeDocument/2006/relationships/slide" Target="slides/slide6.xml"/><Relationship Id="rId32" Type="http://schemas.openxmlformats.org/officeDocument/2006/relationships/font" Target="fonts/Spartan-regular.fntdata"/><Relationship Id="rId13" Type="http://schemas.openxmlformats.org/officeDocument/2006/relationships/slide" Target="slides/slide9.xml"/><Relationship Id="rId35" Type="http://schemas.openxmlformats.org/officeDocument/2006/relationships/font" Target="fonts/FjallaOne-regular.fntdata"/><Relationship Id="rId12" Type="http://schemas.openxmlformats.org/officeDocument/2006/relationships/slide" Target="slides/slide8.xml"/><Relationship Id="rId34" Type="http://schemas.openxmlformats.org/officeDocument/2006/relationships/font" Target="fonts/BebasNeue-regular.fntdata"/><Relationship Id="rId15" Type="http://schemas.openxmlformats.org/officeDocument/2006/relationships/slide" Target="slides/slide11.xml"/><Relationship Id="rId37" Type="http://schemas.openxmlformats.org/officeDocument/2006/relationships/font" Target="fonts/JosefinSans-bold.fntdata"/><Relationship Id="rId14" Type="http://schemas.openxmlformats.org/officeDocument/2006/relationships/slide" Target="slides/slide10.xml"/><Relationship Id="rId36" Type="http://schemas.openxmlformats.org/officeDocument/2006/relationships/font" Target="fonts/JosefinSans-regular.fntdata"/><Relationship Id="rId17" Type="http://schemas.openxmlformats.org/officeDocument/2006/relationships/slide" Target="slides/slide13.xml"/><Relationship Id="rId39" Type="http://schemas.openxmlformats.org/officeDocument/2006/relationships/font" Target="fonts/JosefinSans-boldItalic.fntdata"/><Relationship Id="rId16" Type="http://schemas.openxmlformats.org/officeDocument/2006/relationships/slide" Target="slides/slide12.xml"/><Relationship Id="rId38" Type="http://schemas.openxmlformats.org/officeDocument/2006/relationships/font" Target="fonts/JosefinSans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1aa6ce88b_1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1aa6ce88b_1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1ce7b3b8e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71ce7b3b8e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327c7807a_0_3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327c7807a_0_3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6e43c41c6f_6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6e43c41c6f_6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8b13b9205d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8b13b9205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8b1420314f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8b1420314f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8b1420314f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8b1420314f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8b13b9205d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8b13b9205d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8b1420314f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8b1420314f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8b13b9205d_6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8b13b9205d_6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8b13b9205d_6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8b13b9205d_6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e43c41c6f_6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6e43c41c6f_6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13b9205d_6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13b9205d_6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8b1420314f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8b1420314f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8b1420314f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8b1420314f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b13b9205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b13b9205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0d0df954e_0_2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0d0df954e_0_2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b13b9205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b13b9205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b13b9205d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b13b9205d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b13b9205d_6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b13b9205d_6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8b1420314f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8b1420314f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8b13b9205d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8b13b9205d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89250" y="539500"/>
            <a:ext cx="4839600" cy="376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7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189250" y="4337125"/>
            <a:ext cx="3975600" cy="3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705824" y="1"/>
            <a:ext cx="7724951" cy="4001724"/>
            <a:chOff x="705824" y="1"/>
            <a:chExt cx="7724951" cy="4001724"/>
          </a:xfrm>
        </p:grpSpPr>
        <p:sp>
          <p:nvSpPr>
            <p:cNvPr id="12" name="Google Shape;12;p2"/>
            <p:cNvSpPr/>
            <p:nvPr/>
          </p:nvSpPr>
          <p:spPr>
            <a:xfrm>
              <a:off x="705824" y="3306025"/>
              <a:ext cx="695700" cy="695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735075" y="1"/>
              <a:ext cx="695700" cy="1714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hasCustomPrompt="1" type="title"/>
          </p:nvPr>
        </p:nvSpPr>
        <p:spPr>
          <a:xfrm>
            <a:off x="1130400" y="1745475"/>
            <a:ext cx="6877200" cy="9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/>
          <p:nvPr>
            <p:ph idx="1" type="subTitle"/>
          </p:nvPr>
        </p:nvSpPr>
        <p:spPr>
          <a:xfrm>
            <a:off x="1130275" y="3082625"/>
            <a:ext cx="68772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>
  <p:cSld name="BLANK_1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226225" y="736825"/>
            <a:ext cx="15735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2" type="subTitle"/>
          </p:nvPr>
        </p:nvSpPr>
        <p:spPr>
          <a:xfrm>
            <a:off x="1226226" y="1378126"/>
            <a:ext cx="17418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3" type="subTitle"/>
          </p:nvPr>
        </p:nvSpPr>
        <p:spPr>
          <a:xfrm>
            <a:off x="3995700" y="736825"/>
            <a:ext cx="15735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4" type="subTitle"/>
          </p:nvPr>
        </p:nvSpPr>
        <p:spPr>
          <a:xfrm>
            <a:off x="3995696" y="1378119"/>
            <a:ext cx="17418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5" type="subTitle"/>
          </p:nvPr>
        </p:nvSpPr>
        <p:spPr>
          <a:xfrm>
            <a:off x="6765175" y="736825"/>
            <a:ext cx="15735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6" type="subTitle"/>
          </p:nvPr>
        </p:nvSpPr>
        <p:spPr>
          <a:xfrm>
            <a:off x="6765167" y="1378119"/>
            <a:ext cx="17418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7" type="subTitle"/>
          </p:nvPr>
        </p:nvSpPr>
        <p:spPr>
          <a:xfrm>
            <a:off x="1226226" y="2985550"/>
            <a:ext cx="15735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8" type="subTitle"/>
          </p:nvPr>
        </p:nvSpPr>
        <p:spPr>
          <a:xfrm>
            <a:off x="1226225" y="3626849"/>
            <a:ext cx="17418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9" type="subTitle"/>
          </p:nvPr>
        </p:nvSpPr>
        <p:spPr>
          <a:xfrm>
            <a:off x="3995700" y="2985550"/>
            <a:ext cx="15735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idx="13" type="subTitle"/>
          </p:nvPr>
        </p:nvSpPr>
        <p:spPr>
          <a:xfrm>
            <a:off x="3995696" y="3626849"/>
            <a:ext cx="17418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4" type="subTitle"/>
          </p:nvPr>
        </p:nvSpPr>
        <p:spPr>
          <a:xfrm>
            <a:off x="6765179" y="2985550"/>
            <a:ext cx="15735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15" type="subTitle"/>
          </p:nvPr>
        </p:nvSpPr>
        <p:spPr>
          <a:xfrm>
            <a:off x="6765167" y="3626849"/>
            <a:ext cx="17418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hree columns">
  <p:cSld name="BLANK_1_1_3">
    <p:bg>
      <p:bgPr>
        <a:solidFill>
          <a:schemeClr val="dk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713175" y="968175"/>
            <a:ext cx="7717500" cy="213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70" name="Google Shape;70;p14"/>
          <p:cNvSpPr txBox="1"/>
          <p:nvPr>
            <p:ph idx="1" type="subTitle"/>
          </p:nvPr>
        </p:nvSpPr>
        <p:spPr>
          <a:xfrm>
            <a:off x="1078325" y="2146275"/>
            <a:ext cx="13911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1" name="Google Shape;71;p14"/>
          <p:cNvSpPr txBox="1"/>
          <p:nvPr>
            <p:ph idx="2" type="subTitle"/>
          </p:nvPr>
        </p:nvSpPr>
        <p:spPr>
          <a:xfrm>
            <a:off x="713225" y="3478925"/>
            <a:ext cx="2121300" cy="11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3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idx="3" type="subTitle"/>
          </p:nvPr>
        </p:nvSpPr>
        <p:spPr>
          <a:xfrm>
            <a:off x="3876469" y="2146275"/>
            <a:ext cx="13911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idx="4" type="subTitle"/>
          </p:nvPr>
        </p:nvSpPr>
        <p:spPr>
          <a:xfrm>
            <a:off x="3511369" y="3478925"/>
            <a:ext cx="2121300" cy="11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3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idx="5" type="subTitle"/>
          </p:nvPr>
        </p:nvSpPr>
        <p:spPr>
          <a:xfrm>
            <a:off x="6674600" y="2146275"/>
            <a:ext cx="13911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6" type="subTitle"/>
          </p:nvPr>
        </p:nvSpPr>
        <p:spPr>
          <a:xfrm>
            <a:off x="6309500" y="3478925"/>
            <a:ext cx="2121300" cy="11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3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BLANK_1_1_3_1">
    <p:bg>
      <p:bgPr>
        <a:solidFill>
          <a:schemeClr val="lt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ctrTitle"/>
          </p:nvPr>
        </p:nvSpPr>
        <p:spPr>
          <a:xfrm>
            <a:off x="1850550" y="3687350"/>
            <a:ext cx="5442900" cy="495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8" name="Google Shape;78;p15"/>
          <p:cNvSpPr txBox="1"/>
          <p:nvPr>
            <p:ph idx="1" type="subTitle"/>
          </p:nvPr>
        </p:nvSpPr>
        <p:spPr>
          <a:xfrm>
            <a:off x="1850550" y="2016725"/>
            <a:ext cx="5442900" cy="1272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 and text">
  <p:cSld name="BLANK_1_1_2">
    <p:bg>
      <p:bgPr>
        <a:solidFill>
          <a:schemeClr val="dk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hasCustomPrompt="1" type="title"/>
          </p:nvPr>
        </p:nvSpPr>
        <p:spPr>
          <a:xfrm>
            <a:off x="997975" y="670600"/>
            <a:ext cx="7142100" cy="8409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1" name="Google Shape;81;p16"/>
          <p:cNvSpPr txBox="1"/>
          <p:nvPr>
            <p:ph idx="1" type="subTitle"/>
          </p:nvPr>
        </p:nvSpPr>
        <p:spPr>
          <a:xfrm>
            <a:off x="2643025" y="1651600"/>
            <a:ext cx="3851700" cy="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2" name="Google Shape;82;p16"/>
          <p:cNvSpPr txBox="1"/>
          <p:nvPr>
            <p:ph hasCustomPrompt="1" idx="2" type="title"/>
          </p:nvPr>
        </p:nvSpPr>
        <p:spPr>
          <a:xfrm>
            <a:off x="1004025" y="2945975"/>
            <a:ext cx="3277200" cy="808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3" name="Google Shape;83;p16"/>
          <p:cNvSpPr txBox="1"/>
          <p:nvPr>
            <p:ph idx="3" type="subTitle"/>
          </p:nvPr>
        </p:nvSpPr>
        <p:spPr>
          <a:xfrm>
            <a:off x="1004025" y="3911025"/>
            <a:ext cx="3277200" cy="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4" name="Google Shape;84;p16"/>
          <p:cNvSpPr txBox="1"/>
          <p:nvPr>
            <p:ph hasCustomPrompt="1" idx="4" type="title"/>
          </p:nvPr>
        </p:nvSpPr>
        <p:spPr>
          <a:xfrm>
            <a:off x="4862800" y="2945975"/>
            <a:ext cx="3277200" cy="808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5" name="Google Shape;85;p16"/>
          <p:cNvSpPr txBox="1"/>
          <p:nvPr>
            <p:ph idx="5" type="subTitle"/>
          </p:nvPr>
        </p:nvSpPr>
        <p:spPr>
          <a:xfrm>
            <a:off x="4862813" y="3911025"/>
            <a:ext cx="3277200" cy="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four columns">
  <p:cSld name="BLANK_1_1_1">
    <p:bg>
      <p:bgPr>
        <a:solidFill>
          <a:schemeClr val="dk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88" name="Google Shape;88;p17"/>
          <p:cNvSpPr txBox="1"/>
          <p:nvPr>
            <p:ph idx="1" type="subTitle"/>
          </p:nvPr>
        </p:nvSpPr>
        <p:spPr>
          <a:xfrm>
            <a:off x="713225" y="1579375"/>
            <a:ext cx="1555500" cy="5778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idx="2" type="subTitle"/>
          </p:nvPr>
        </p:nvSpPr>
        <p:spPr>
          <a:xfrm>
            <a:off x="713225" y="2228475"/>
            <a:ext cx="21612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3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90" name="Google Shape;90;p17"/>
          <p:cNvSpPr txBox="1"/>
          <p:nvPr>
            <p:ph idx="3" type="subTitle"/>
          </p:nvPr>
        </p:nvSpPr>
        <p:spPr>
          <a:xfrm>
            <a:off x="6875275" y="1579375"/>
            <a:ext cx="1555500" cy="5778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91" name="Google Shape;91;p17"/>
          <p:cNvSpPr txBox="1"/>
          <p:nvPr>
            <p:ph idx="4" type="subTitle"/>
          </p:nvPr>
        </p:nvSpPr>
        <p:spPr>
          <a:xfrm>
            <a:off x="6269450" y="2228475"/>
            <a:ext cx="21612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3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92" name="Google Shape;92;p17"/>
          <p:cNvSpPr txBox="1"/>
          <p:nvPr>
            <p:ph idx="5" type="subTitle"/>
          </p:nvPr>
        </p:nvSpPr>
        <p:spPr>
          <a:xfrm>
            <a:off x="713225" y="2894807"/>
            <a:ext cx="1555500" cy="577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93" name="Google Shape;93;p17"/>
          <p:cNvSpPr txBox="1"/>
          <p:nvPr>
            <p:ph idx="6" type="subTitle"/>
          </p:nvPr>
        </p:nvSpPr>
        <p:spPr>
          <a:xfrm>
            <a:off x="713225" y="3543900"/>
            <a:ext cx="21612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3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94" name="Google Shape;94;p17"/>
          <p:cNvSpPr txBox="1"/>
          <p:nvPr>
            <p:ph idx="7" type="subTitle"/>
          </p:nvPr>
        </p:nvSpPr>
        <p:spPr>
          <a:xfrm>
            <a:off x="6875275" y="2894807"/>
            <a:ext cx="15555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95" name="Google Shape;95;p17"/>
          <p:cNvSpPr txBox="1"/>
          <p:nvPr>
            <p:ph idx="8" type="subTitle"/>
          </p:nvPr>
        </p:nvSpPr>
        <p:spPr>
          <a:xfrm>
            <a:off x="6269472" y="3543900"/>
            <a:ext cx="21612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3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four columns 1">
  <p:cSld name="BLANK_1_1_1_2">
    <p:bg>
      <p:bgPr>
        <a:solidFill>
          <a:schemeClr val="dk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8" name="Google Shape;98;p18"/>
          <p:cNvSpPr txBox="1"/>
          <p:nvPr>
            <p:ph idx="1" type="subTitle"/>
          </p:nvPr>
        </p:nvSpPr>
        <p:spPr>
          <a:xfrm>
            <a:off x="713210" y="1579375"/>
            <a:ext cx="3303300" cy="5778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3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99" name="Google Shape;99;p18"/>
          <p:cNvSpPr txBox="1"/>
          <p:nvPr>
            <p:ph idx="2" type="subTitle"/>
          </p:nvPr>
        </p:nvSpPr>
        <p:spPr>
          <a:xfrm>
            <a:off x="713225" y="2228475"/>
            <a:ext cx="33033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3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00" name="Google Shape;100;p18"/>
          <p:cNvSpPr txBox="1"/>
          <p:nvPr>
            <p:ph idx="3" type="subTitle"/>
          </p:nvPr>
        </p:nvSpPr>
        <p:spPr>
          <a:xfrm>
            <a:off x="5127549" y="1579375"/>
            <a:ext cx="3303300" cy="5778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01" name="Google Shape;101;p18"/>
          <p:cNvSpPr txBox="1"/>
          <p:nvPr>
            <p:ph idx="4" type="subTitle"/>
          </p:nvPr>
        </p:nvSpPr>
        <p:spPr>
          <a:xfrm>
            <a:off x="5127582" y="2228475"/>
            <a:ext cx="33033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3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02" name="Google Shape;102;p18"/>
          <p:cNvSpPr txBox="1"/>
          <p:nvPr>
            <p:ph idx="5" type="subTitle"/>
          </p:nvPr>
        </p:nvSpPr>
        <p:spPr>
          <a:xfrm>
            <a:off x="713210" y="3308850"/>
            <a:ext cx="3303300" cy="577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03" name="Google Shape;103;p18"/>
          <p:cNvSpPr txBox="1"/>
          <p:nvPr>
            <p:ph idx="6" type="subTitle"/>
          </p:nvPr>
        </p:nvSpPr>
        <p:spPr>
          <a:xfrm>
            <a:off x="713225" y="3957950"/>
            <a:ext cx="33033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3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idx="7" type="subTitle"/>
          </p:nvPr>
        </p:nvSpPr>
        <p:spPr>
          <a:xfrm>
            <a:off x="5127549" y="3308850"/>
            <a:ext cx="3303300" cy="5778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Josefin Sans"/>
              <a:buNone/>
              <a:defRPr sz="3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05" name="Google Shape;105;p18"/>
          <p:cNvSpPr txBox="1"/>
          <p:nvPr>
            <p:ph idx="8" type="subTitle"/>
          </p:nvPr>
        </p:nvSpPr>
        <p:spPr>
          <a:xfrm>
            <a:off x="5127582" y="3957950"/>
            <a:ext cx="33033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3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lab"/>
              <a:buNone/>
              <a:defRPr sz="1100">
                <a:solidFill>
                  <a:schemeClr val="dk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ix columns">
  <p:cSld name="BLANK_1_1_1_1">
    <p:bg>
      <p:bgPr>
        <a:solidFill>
          <a:schemeClr val="dk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08" name="Google Shape;108;p19"/>
          <p:cNvSpPr txBox="1"/>
          <p:nvPr>
            <p:ph idx="1" type="subTitle"/>
          </p:nvPr>
        </p:nvSpPr>
        <p:spPr>
          <a:xfrm>
            <a:off x="758059" y="1864213"/>
            <a:ext cx="2039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09" name="Google Shape;109;p19"/>
          <p:cNvSpPr txBox="1"/>
          <p:nvPr>
            <p:ph idx="2" type="subTitle"/>
          </p:nvPr>
        </p:nvSpPr>
        <p:spPr>
          <a:xfrm>
            <a:off x="758059" y="4060175"/>
            <a:ext cx="2039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10" name="Google Shape;110;p19"/>
          <p:cNvSpPr txBox="1"/>
          <p:nvPr>
            <p:ph idx="3" type="subTitle"/>
          </p:nvPr>
        </p:nvSpPr>
        <p:spPr>
          <a:xfrm>
            <a:off x="6342993" y="2962213"/>
            <a:ext cx="2039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11" name="Google Shape;111;p19"/>
          <p:cNvSpPr txBox="1"/>
          <p:nvPr>
            <p:ph idx="4" type="subTitle"/>
          </p:nvPr>
        </p:nvSpPr>
        <p:spPr>
          <a:xfrm>
            <a:off x="6342993" y="1864212"/>
            <a:ext cx="2039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12" name="Google Shape;112;p19"/>
          <p:cNvSpPr txBox="1"/>
          <p:nvPr>
            <p:ph idx="5" type="subTitle"/>
          </p:nvPr>
        </p:nvSpPr>
        <p:spPr>
          <a:xfrm>
            <a:off x="758059" y="2962212"/>
            <a:ext cx="2039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13" name="Google Shape;113;p19"/>
          <p:cNvSpPr txBox="1"/>
          <p:nvPr>
            <p:ph idx="6" type="subTitle"/>
          </p:nvPr>
        </p:nvSpPr>
        <p:spPr>
          <a:xfrm>
            <a:off x="6342993" y="4060200"/>
            <a:ext cx="2039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14" name="Google Shape;114;p19"/>
          <p:cNvSpPr txBox="1"/>
          <p:nvPr>
            <p:ph idx="7" type="subTitle"/>
          </p:nvPr>
        </p:nvSpPr>
        <p:spPr>
          <a:xfrm>
            <a:off x="758059" y="1315238"/>
            <a:ext cx="2039100" cy="54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5" name="Google Shape;115;p19"/>
          <p:cNvSpPr txBox="1"/>
          <p:nvPr>
            <p:ph idx="8" type="subTitle"/>
          </p:nvPr>
        </p:nvSpPr>
        <p:spPr>
          <a:xfrm>
            <a:off x="758059" y="3511200"/>
            <a:ext cx="2039100" cy="54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idx="9" type="subTitle"/>
          </p:nvPr>
        </p:nvSpPr>
        <p:spPr>
          <a:xfrm>
            <a:off x="6342993" y="2413216"/>
            <a:ext cx="2039100" cy="54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7" name="Google Shape;117;p19"/>
          <p:cNvSpPr txBox="1"/>
          <p:nvPr>
            <p:ph idx="13" type="subTitle"/>
          </p:nvPr>
        </p:nvSpPr>
        <p:spPr>
          <a:xfrm>
            <a:off x="6342993" y="1315238"/>
            <a:ext cx="2039100" cy="54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8" name="Google Shape;118;p19"/>
          <p:cNvSpPr txBox="1"/>
          <p:nvPr>
            <p:ph idx="14" type="subTitle"/>
          </p:nvPr>
        </p:nvSpPr>
        <p:spPr>
          <a:xfrm>
            <a:off x="758059" y="2413216"/>
            <a:ext cx="2039100" cy="54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9" name="Google Shape;119;p19"/>
          <p:cNvSpPr txBox="1"/>
          <p:nvPr>
            <p:ph idx="15" type="subTitle"/>
          </p:nvPr>
        </p:nvSpPr>
        <p:spPr>
          <a:xfrm>
            <a:off x="6342993" y="3511204"/>
            <a:ext cx="2039100" cy="54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!">
  <p:cSld name="TITLE_1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20"/>
          <p:cNvGrpSpPr/>
          <p:nvPr/>
        </p:nvGrpSpPr>
        <p:grpSpPr>
          <a:xfrm flipH="1">
            <a:off x="705824" y="1"/>
            <a:ext cx="7724951" cy="4001724"/>
            <a:chOff x="705824" y="1"/>
            <a:chExt cx="7724951" cy="4001724"/>
          </a:xfrm>
        </p:grpSpPr>
        <p:sp>
          <p:nvSpPr>
            <p:cNvPr id="122" name="Google Shape;122;p20"/>
            <p:cNvSpPr/>
            <p:nvPr/>
          </p:nvSpPr>
          <p:spPr>
            <a:xfrm>
              <a:off x="705824" y="3306025"/>
              <a:ext cx="695700" cy="695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0"/>
            <p:cNvSpPr/>
            <p:nvPr/>
          </p:nvSpPr>
          <p:spPr>
            <a:xfrm>
              <a:off x="7735075" y="1"/>
              <a:ext cx="695700" cy="1714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20"/>
          <p:cNvSpPr txBox="1"/>
          <p:nvPr>
            <p:ph type="ctrTitle"/>
          </p:nvPr>
        </p:nvSpPr>
        <p:spPr>
          <a:xfrm>
            <a:off x="2643405" y="971050"/>
            <a:ext cx="33684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72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5" name="Google Shape;125;p20"/>
          <p:cNvSpPr txBox="1"/>
          <p:nvPr/>
        </p:nvSpPr>
        <p:spPr>
          <a:xfrm>
            <a:off x="719300" y="3686000"/>
            <a:ext cx="41013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rPr>
              <a:t>CREDITS: This presentation template was created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rPr>
              <a:t>, including icons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3"/>
              </a:rPr>
              <a:t>Flaticon</a:t>
            </a:r>
            <a:r>
              <a:rPr lang="en" sz="10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rPr>
              <a:t>, and infographics &amp; images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4"/>
              </a:rPr>
              <a:t>Freepik</a:t>
            </a:r>
            <a:endParaRPr sz="1000">
              <a:solidFill>
                <a:schemeClr val="dk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26" name="Google Shape;126;p20"/>
          <p:cNvSpPr txBox="1"/>
          <p:nvPr>
            <p:ph idx="1" type="subTitle"/>
          </p:nvPr>
        </p:nvSpPr>
        <p:spPr>
          <a:xfrm>
            <a:off x="719300" y="2131200"/>
            <a:ext cx="32901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309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 flipH="1">
            <a:off x="713225" y="0"/>
            <a:ext cx="695700" cy="459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hasCustomPrompt="1" type="title"/>
          </p:nvPr>
        </p:nvSpPr>
        <p:spPr>
          <a:xfrm flipH="1">
            <a:off x="865614" y="1319035"/>
            <a:ext cx="1587000" cy="55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 flipH="1">
            <a:off x="865624" y="3926773"/>
            <a:ext cx="5299200" cy="6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2" type="ctrTitle"/>
          </p:nvPr>
        </p:nvSpPr>
        <p:spPr>
          <a:xfrm flipH="1">
            <a:off x="865624" y="1737198"/>
            <a:ext cx="4093200" cy="22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9" name="Google Shape;19;p3"/>
          <p:cNvSpPr/>
          <p:nvPr/>
        </p:nvSpPr>
        <p:spPr>
          <a:xfrm>
            <a:off x="7735074" y="3615851"/>
            <a:ext cx="695700" cy="6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">
  <p:cSld name="TITLE_1_1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5309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 1">
  <p:cSld name="TITLE_1_1_1">
    <p:bg>
      <p:bgPr>
        <a:solidFill>
          <a:schemeClr val="lt2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5309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lt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idx="1" type="body"/>
          </p:nvPr>
        </p:nvSpPr>
        <p:spPr>
          <a:xfrm>
            <a:off x="718800" y="1201450"/>
            <a:ext cx="7706400" cy="33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⯀"/>
              <a:defRPr sz="1200"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5"/>
          <p:cNvGrpSpPr/>
          <p:nvPr/>
        </p:nvGrpSpPr>
        <p:grpSpPr>
          <a:xfrm>
            <a:off x="0" y="-50"/>
            <a:ext cx="9144000" cy="5143500"/>
            <a:chOff x="0" y="-50"/>
            <a:chExt cx="9144000" cy="5143500"/>
          </a:xfrm>
        </p:grpSpPr>
        <p:sp>
          <p:nvSpPr>
            <p:cNvPr id="25" name="Google Shape;25;p5"/>
            <p:cNvSpPr/>
            <p:nvPr/>
          </p:nvSpPr>
          <p:spPr>
            <a:xfrm>
              <a:off x="4572000" y="-50"/>
              <a:ext cx="4572000" cy="5143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5"/>
            <p:cNvSpPr/>
            <p:nvPr/>
          </p:nvSpPr>
          <p:spPr>
            <a:xfrm>
              <a:off x="0" y="-50"/>
              <a:ext cx="4572000" cy="51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5"/>
            <p:cNvSpPr/>
            <p:nvPr/>
          </p:nvSpPr>
          <p:spPr>
            <a:xfrm>
              <a:off x="3876312" y="539500"/>
              <a:ext cx="695700" cy="69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5190475" y="2617000"/>
            <a:ext cx="32403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2" type="subTitle"/>
          </p:nvPr>
        </p:nvSpPr>
        <p:spPr>
          <a:xfrm>
            <a:off x="713213" y="2617875"/>
            <a:ext cx="32403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3" type="subTitle"/>
          </p:nvPr>
        </p:nvSpPr>
        <p:spPr>
          <a:xfrm>
            <a:off x="5190475" y="1832350"/>
            <a:ext cx="3240300" cy="829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4" type="subTitle"/>
          </p:nvPr>
        </p:nvSpPr>
        <p:spPr>
          <a:xfrm>
            <a:off x="713213" y="1831475"/>
            <a:ext cx="3240300" cy="829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/>
          <p:nvPr/>
        </p:nvSpPr>
        <p:spPr>
          <a:xfrm>
            <a:off x="2822000" y="0"/>
            <a:ext cx="695700" cy="25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7"/>
          <p:cNvSpPr txBox="1"/>
          <p:nvPr>
            <p:ph idx="1" type="subTitle"/>
          </p:nvPr>
        </p:nvSpPr>
        <p:spPr>
          <a:xfrm>
            <a:off x="4121900" y="2840889"/>
            <a:ext cx="4302900" cy="176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37" name="Google Shape;37;p7"/>
          <p:cNvSpPr txBox="1"/>
          <p:nvPr>
            <p:ph type="ctrTitle"/>
          </p:nvPr>
        </p:nvSpPr>
        <p:spPr>
          <a:xfrm>
            <a:off x="3189250" y="340425"/>
            <a:ext cx="4093200" cy="22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38" name="Google Shape;38;p7"/>
          <p:cNvSpPr/>
          <p:nvPr/>
        </p:nvSpPr>
        <p:spPr>
          <a:xfrm>
            <a:off x="713224" y="3615851"/>
            <a:ext cx="695700" cy="6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1972825" y="1739075"/>
            <a:ext cx="5198400" cy="16650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b="1" sz="4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b="1" sz="4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b="1" sz="4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b="1" sz="4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b="1" sz="4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b="1" sz="4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b="1" sz="4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b="1" sz="48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1" name="Google Shape;41;p8"/>
          <p:cNvSpPr/>
          <p:nvPr/>
        </p:nvSpPr>
        <p:spPr>
          <a:xfrm flipH="1">
            <a:off x="4224138" y="539500"/>
            <a:ext cx="695700" cy="69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7735074" y="0"/>
            <a:ext cx="695700" cy="459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9"/>
          <p:cNvSpPr txBox="1"/>
          <p:nvPr>
            <p:ph hasCustomPrompt="1" type="title"/>
          </p:nvPr>
        </p:nvSpPr>
        <p:spPr>
          <a:xfrm>
            <a:off x="6691374" y="1166635"/>
            <a:ext cx="1587000" cy="55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979164" y="3926773"/>
            <a:ext cx="5299200" cy="6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ctrTitle"/>
          </p:nvPr>
        </p:nvSpPr>
        <p:spPr>
          <a:xfrm>
            <a:off x="4185164" y="1737198"/>
            <a:ext cx="4093200" cy="22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7" name="Google Shape;47;p9"/>
          <p:cNvSpPr/>
          <p:nvPr/>
        </p:nvSpPr>
        <p:spPr>
          <a:xfrm flipH="1">
            <a:off x="713214" y="3615851"/>
            <a:ext cx="695700" cy="6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l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3F3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partan Thin"/>
              <a:buChar char="●"/>
              <a:defRPr sz="1800">
                <a:solidFill>
                  <a:schemeClr val="lt1"/>
                </a:solidFill>
                <a:latin typeface="Spartan Thin"/>
                <a:ea typeface="Spartan Thin"/>
                <a:cs typeface="Spartan Thin"/>
                <a:sym typeface="Spartan Thin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rtan Thin"/>
              <a:buChar char="○"/>
              <a:defRPr>
                <a:solidFill>
                  <a:schemeClr val="lt1"/>
                </a:solidFill>
                <a:latin typeface="Spartan Thin"/>
                <a:ea typeface="Spartan Thin"/>
                <a:cs typeface="Spartan Thin"/>
                <a:sym typeface="Spartan Thin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rtan Thin"/>
              <a:buChar char="■"/>
              <a:defRPr>
                <a:solidFill>
                  <a:schemeClr val="lt1"/>
                </a:solidFill>
                <a:latin typeface="Spartan Thin"/>
                <a:ea typeface="Spartan Thin"/>
                <a:cs typeface="Spartan Thin"/>
                <a:sym typeface="Spartan Thin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rtan Thin"/>
              <a:buChar char="●"/>
              <a:defRPr>
                <a:solidFill>
                  <a:schemeClr val="lt1"/>
                </a:solidFill>
                <a:latin typeface="Spartan Thin"/>
                <a:ea typeface="Spartan Thin"/>
                <a:cs typeface="Spartan Thin"/>
                <a:sym typeface="Spartan Thin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rtan Thin"/>
              <a:buChar char="○"/>
              <a:defRPr>
                <a:solidFill>
                  <a:schemeClr val="lt1"/>
                </a:solidFill>
                <a:latin typeface="Spartan Thin"/>
                <a:ea typeface="Spartan Thin"/>
                <a:cs typeface="Spartan Thin"/>
                <a:sym typeface="Spartan Thin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rtan Thin"/>
              <a:buChar char="■"/>
              <a:defRPr>
                <a:solidFill>
                  <a:schemeClr val="lt1"/>
                </a:solidFill>
                <a:latin typeface="Spartan Thin"/>
                <a:ea typeface="Spartan Thin"/>
                <a:cs typeface="Spartan Thin"/>
                <a:sym typeface="Spartan Thin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rtan Thin"/>
              <a:buChar char="●"/>
              <a:defRPr>
                <a:solidFill>
                  <a:schemeClr val="lt1"/>
                </a:solidFill>
                <a:latin typeface="Spartan Thin"/>
                <a:ea typeface="Spartan Thin"/>
                <a:cs typeface="Spartan Thin"/>
                <a:sym typeface="Spartan Thin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rtan Thin"/>
              <a:buChar char="○"/>
              <a:defRPr>
                <a:solidFill>
                  <a:schemeClr val="lt1"/>
                </a:solidFill>
                <a:latin typeface="Spartan Thin"/>
                <a:ea typeface="Spartan Thin"/>
                <a:cs typeface="Spartan Thin"/>
                <a:sym typeface="Spartan Thin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partan Thin"/>
              <a:buChar char="■"/>
              <a:defRPr>
                <a:solidFill>
                  <a:schemeClr val="lt1"/>
                </a:solidFill>
                <a:latin typeface="Spartan Thin"/>
                <a:ea typeface="Spartan Thin"/>
                <a:cs typeface="Spartan Thin"/>
                <a:sym typeface="Spartan Thi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Relationship Id="rId4" Type="http://schemas.openxmlformats.org/officeDocument/2006/relationships/image" Target="../media/image2.png"/><Relationship Id="rId5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hyperlink" Target="https://new.mta.info/agency/new-york-city-transit/subway-bus-ridership-2019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nytimes.com/article/coronavirus-timeline.html" TargetMode="External"/><Relationship Id="rId4" Type="http://schemas.openxmlformats.org/officeDocument/2006/relationships/hyperlink" Target="https://www.syracuse.com/coronavirus/2020/04/coronavirus-timeline-in-ny-heres-how-gov-cuomo-has-responded-to-covid-19-pandemic-since-january.html" TargetMode="External"/><Relationship Id="rId5" Type="http://schemas.openxmlformats.org/officeDocument/2006/relationships/hyperlink" Target="https://www.nbcnewyork.com/news/local/what-does-reopening-look-like-new-york-outlines-multi-phase-strategy/2390326/" TargetMode="External"/><Relationship Id="rId6" Type="http://schemas.openxmlformats.org/officeDocument/2006/relationships/hyperlink" Target="https://www.npr.org/2020/06/08/871296769/after-lockdown-and-unrest-new-york-city-begins-reopening-during-pandemic" TargetMode="External"/><Relationship Id="rId7" Type="http://schemas.openxmlformats.org/officeDocument/2006/relationships/image" Target="../media/image15.png"/><Relationship Id="rId8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nytimes.com/article/coronavirus-timeline.html" TargetMode="External"/><Relationship Id="rId4" Type="http://schemas.openxmlformats.org/officeDocument/2006/relationships/hyperlink" Target="https://www.syracuse.com/coronavirus/2020/04/coronavirus-timeline-in-ny-heres-how-gov-cuomo-has-responded-to-covid-19-pandemic-since-january.html" TargetMode="External"/><Relationship Id="rId5" Type="http://schemas.openxmlformats.org/officeDocument/2006/relationships/hyperlink" Target="https://www.nbcnewyork.com/news/local/what-does-reopening-look-like-new-york-outlines-multi-phase-strategy/2390326/" TargetMode="External"/><Relationship Id="rId6" Type="http://schemas.openxmlformats.org/officeDocument/2006/relationships/hyperlink" Target="https://www.npr.org/2020/06/08/871296769/after-lockdown-and-unrest-new-york-city-begins-reopening-during-pandemic" TargetMode="External"/><Relationship Id="rId7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Relationship Id="rId5" Type="http://schemas.openxmlformats.org/officeDocument/2006/relationships/hyperlink" Target="https://www.womply.com/blog/data-dashboard-how-coronavirus-covid-19-is-impacting-local-business-revenue-across-the-u-s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new.mta.info/agency/new-york-city-transit/subway-bus-ridership-2019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25" y="0"/>
            <a:ext cx="2811875" cy="46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/>
          <p:nvPr/>
        </p:nvSpPr>
        <p:spPr>
          <a:xfrm>
            <a:off x="705824" y="3306025"/>
            <a:ext cx="695700" cy="6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1623" y="4190224"/>
            <a:ext cx="1093225" cy="569450"/>
          </a:xfrm>
          <a:prstGeom prst="rect">
            <a:avLst/>
          </a:prstGeom>
          <a:noFill/>
          <a:ln cap="flat" cmpd="sng" w="2857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6" name="Google Shape;136;p23"/>
          <p:cNvPicPr preferRelativeResize="0"/>
          <p:nvPr/>
        </p:nvPicPr>
        <p:blipFill rotWithShape="1">
          <a:blip r:embed="rId5">
            <a:alphaModFix/>
          </a:blip>
          <a:srcRect b="0" l="25850" r="26190" t="0"/>
          <a:stretch/>
        </p:blipFill>
        <p:spPr>
          <a:xfrm>
            <a:off x="7868425" y="4001725"/>
            <a:ext cx="695700" cy="757949"/>
          </a:xfrm>
          <a:prstGeom prst="rect">
            <a:avLst/>
          </a:prstGeom>
          <a:noFill/>
          <a:ln cap="flat" cmpd="sng" w="19050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7" name="Google Shape;137;p23"/>
          <p:cNvSpPr/>
          <p:nvPr/>
        </p:nvSpPr>
        <p:spPr>
          <a:xfrm>
            <a:off x="7585275" y="0"/>
            <a:ext cx="1021200" cy="1893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3"/>
          <p:cNvSpPr txBox="1"/>
          <p:nvPr>
            <p:ph type="ctrTitle"/>
          </p:nvPr>
        </p:nvSpPr>
        <p:spPr>
          <a:xfrm>
            <a:off x="3639625" y="233725"/>
            <a:ext cx="5305500" cy="376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IMPACT OF</a:t>
            </a:r>
            <a:r>
              <a:rPr lang="en"/>
              <a:t> CORONAVIRUS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latin typeface="Spartan"/>
                <a:ea typeface="Spartan"/>
                <a:cs typeface="Spartan"/>
                <a:sym typeface="Spartan"/>
              </a:rPr>
              <a:t>&amp; the data to help you.</a:t>
            </a:r>
            <a:endParaRPr sz="4400"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39" name="Google Shape;139;p23"/>
          <p:cNvSpPr/>
          <p:nvPr/>
        </p:nvSpPr>
        <p:spPr>
          <a:xfrm>
            <a:off x="7490500" y="4354325"/>
            <a:ext cx="148500" cy="195000"/>
          </a:xfrm>
          <a:prstGeom prst="mathPlus">
            <a:avLst>
              <a:gd fmla="val 23520" name="adj1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2"/>
          <p:cNvSpPr txBox="1"/>
          <p:nvPr>
            <p:ph idx="4294967295" type="title"/>
          </p:nvPr>
        </p:nvSpPr>
        <p:spPr>
          <a:xfrm>
            <a:off x="714450" y="1076300"/>
            <a:ext cx="7715100" cy="34254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274300" lIns="548625" spcFirstLastPara="1" rIns="548625" wrap="square" tIns="45720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rtan"/>
              <a:buChar char="●"/>
            </a:pPr>
            <a:r>
              <a:rPr lang="en" sz="14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rPr>
              <a:t>Expand from top 10 stations to all MTA stations</a:t>
            </a:r>
            <a:endParaRPr sz="1400">
              <a:solidFill>
                <a:schemeClr val="dk1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rtan"/>
              <a:buChar char="●"/>
            </a:pPr>
            <a:r>
              <a:rPr lang="en" sz="14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rPr>
              <a:t>If helpful, we have data by-week available</a:t>
            </a:r>
            <a:endParaRPr sz="1400">
              <a:solidFill>
                <a:schemeClr val="dk1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rtan"/>
              <a:buChar char="●"/>
            </a:pPr>
            <a:r>
              <a:rPr lang="en" sz="14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rPr>
              <a:t>Develop an interactive map for your members to easily search for specific station stats near them</a:t>
            </a:r>
            <a:endParaRPr sz="1400">
              <a:solidFill>
                <a:schemeClr val="dk1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partan"/>
              <a:buChar char="●"/>
            </a:pPr>
            <a:r>
              <a:rPr lang="en" sz="140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rPr>
              <a:t>Pair this data with your business’s revenue numbers for 2018, 2019, and 2020 to determine exactly how strong the correlation is between revenue decline and foot-traffic decline</a:t>
            </a:r>
            <a:endParaRPr sz="1400">
              <a:solidFill>
                <a:schemeClr val="dk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288" name="Google Shape;288;p32"/>
          <p:cNvSpPr txBox="1"/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FUTURE OPPORTUNITIES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3"/>
          <p:cNvPicPr preferRelativeResize="0"/>
          <p:nvPr/>
        </p:nvPicPr>
        <p:blipFill rotWithShape="1">
          <a:blip r:embed="rId3">
            <a:alphaModFix/>
          </a:blip>
          <a:srcRect b="0" l="36477" r="29258" t="0"/>
          <a:stretch/>
        </p:blipFill>
        <p:spPr>
          <a:xfrm>
            <a:off x="5626300" y="0"/>
            <a:ext cx="2804477" cy="460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3"/>
          <p:cNvSpPr txBox="1"/>
          <p:nvPr>
            <p:ph type="ctrTitle"/>
          </p:nvPr>
        </p:nvSpPr>
        <p:spPr>
          <a:xfrm>
            <a:off x="2630798" y="971050"/>
            <a:ext cx="46629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295" name="Google Shape;295;p33"/>
          <p:cNvSpPr txBox="1"/>
          <p:nvPr>
            <p:ph idx="1" type="subTitle"/>
          </p:nvPr>
        </p:nvSpPr>
        <p:spPr>
          <a:xfrm>
            <a:off x="719300" y="2131200"/>
            <a:ext cx="32901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artan"/>
                <a:ea typeface="Spartan"/>
                <a:cs typeface="Spartan"/>
                <a:sym typeface="Spartan"/>
              </a:rPr>
              <a:t>The Metis Data Science Agency</a:t>
            </a:r>
            <a:endParaRPr b="1">
              <a:latin typeface="Spartan"/>
              <a:ea typeface="Spartan"/>
              <a:cs typeface="Spartan"/>
              <a:sym typeface="Spart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Joseph Grovers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Celina Plaza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Cynthia Wang</a:t>
            </a:r>
            <a:endParaRPr/>
          </a:p>
        </p:txBody>
      </p:sp>
      <p:grpSp>
        <p:nvGrpSpPr>
          <p:cNvPr id="296" name="Google Shape;296;p33"/>
          <p:cNvGrpSpPr/>
          <p:nvPr/>
        </p:nvGrpSpPr>
        <p:grpSpPr>
          <a:xfrm flipH="1">
            <a:off x="705824" y="1"/>
            <a:ext cx="7724951" cy="4001724"/>
            <a:chOff x="705824" y="1"/>
            <a:chExt cx="7724951" cy="4001724"/>
          </a:xfrm>
        </p:grpSpPr>
        <p:sp>
          <p:nvSpPr>
            <p:cNvPr id="297" name="Google Shape;297;p33"/>
            <p:cNvSpPr/>
            <p:nvPr/>
          </p:nvSpPr>
          <p:spPr>
            <a:xfrm>
              <a:off x="705824" y="3306025"/>
              <a:ext cx="695700" cy="69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3"/>
            <p:cNvSpPr/>
            <p:nvPr/>
          </p:nvSpPr>
          <p:spPr>
            <a:xfrm>
              <a:off x="7735075" y="1"/>
              <a:ext cx="695700" cy="1714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4"/>
          <p:cNvPicPr preferRelativeResize="0"/>
          <p:nvPr/>
        </p:nvPicPr>
        <p:blipFill rotWithShape="1">
          <a:blip r:embed="rId3">
            <a:alphaModFix/>
          </a:blip>
          <a:srcRect b="3192" l="0" r="0" t="3183"/>
          <a:stretch/>
        </p:blipFill>
        <p:spPr>
          <a:xfrm>
            <a:off x="713225" y="539500"/>
            <a:ext cx="7717675" cy="4064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4"/>
          <p:cNvSpPr/>
          <p:nvPr/>
        </p:nvSpPr>
        <p:spPr>
          <a:xfrm flipH="1">
            <a:off x="4224138" y="539500"/>
            <a:ext cx="695700" cy="69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4"/>
          <p:cNvSpPr txBox="1"/>
          <p:nvPr>
            <p:ph type="title"/>
          </p:nvPr>
        </p:nvSpPr>
        <p:spPr>
          <a:xfrm>
            <a:off x="1972825" y="1739075"/>
            <a:ext cx="5198400" cy="1665000"/>
          </a:xfrm>
          <a:prstGeom prst="rect">
            <a:avLst/>
          </a:prstGeom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306" name="Google Shape;306;p34"/>
          <p:cNvSpPr/>
          <p:nvPr/>
        </p:nvSpPr>
        <p:spPr>
          <a:xfrm flipH="1">
            <a:off x="4224138" y="3908150"/>
            <a:ext cx="695700" cy="69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5"/>
          <p:cNvSpPr txBox="1"/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MTA Top 10 Stations</a:t>
            </a:r>
            <a:endParaRPr/>
          </a:p>
        </p:txBody>
      </p:sp>
      <p:pic>
        <p:nvPicPr>
          <p:cNvPr id="312" name="Google Shape;3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663" y="1065075"/>
            <a:ext cx="7612824" cy="3425398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5"/>
          <p:cNvSpPr txBox="1"/>
          <p:nvPr/>
        </p:nvSpPr>
        <p:spPr>
          <a:xfrm>
            <a:off x="2889475" y="4613850"/>
            <a:ext cx="33612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artan Thin"/>
                <a:ea typeface="Spartan Thin"/>
                <a:cs typeface="Spartan Thin"/>
                <a:sym typeface="Spartan Thin"/>
              </a:rPr>
              <a:t>Source: </a:t>
            </a:r>
            <a:r>
              <a:rPr lang="en" u="sng">
                <a:solidFill>
                  <a:schemeClr val="lt2"/>
                </a:solidFill>
                <a:latin typeface="Spartan Thin"/>
                <a:ea typeface="Spartan Thin"/>
                <a:cs typeface="Spartan Thin"/>
                <a:sym typeface="Spartan Thin"/>
                <a:hlinkClick r:id="rId4"/>
              </a:rPr>
              <a:t>MTA</a:t>
            </a:r>
            <a:endParaRPr>
              <a:solidFill>
                <a:schemeClr val="lt2"/>
              </a:solidFill>
              <a:latin typeface="Spartan Thin"/>
              <a:ea typeface="Spartan Thin"/>
              <a:cs typeface="Spartan Thin"/>
              <a:sym typeface="Spartan Thi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6"/>
          <p:cNvSpPr txBox="1"/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NYC EVENTS IN 2020 RELATED TO COVID &amp; PROTESTS</a:t>
            </a:r>
            <a:endParaRPr/>
          </a:p>
        </p:txBody>
      </p:sp>
      <p:sp>
        <p:nvSpPr>
          <p:cNvPr id="319" name="Google Shape;319;p36"/>
          <p:cNvSpPr txBox="1"/>
          <p:nvPr/>
        </p:nvSpPr>
        <p:spPr>
          <a:xfrm>
            <a:off x="1269675" y="4613850"/>
            <a:ext cx="67113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artan Thin"/>
                <a:ea typeface="Spartan Thin"/>
                <a:cs typeface="Spartan Thin"/>
                <a:sym typeface="Spartan Thin"/>
              </a:rPr>
              <a:t>Source: </a:t>
            </a:r>
            <a:r>
              <a:rPr lang="en" u="sng">
                <a:solidFill>
                  <a:srgbClr val="1155CC"/>
                </a:solidFill>
                <a:latin typeface="Spartan"/>
                <a:ea typeface="Spartan"/>
                <a:cs typeface="Spartan"/>
                <a:sym typeface="Spartan"/>
                <a:hlinkClick r:id="rId3"/>
              </a:rPr>
              <a:t>NYT</a:t>
            </a:r>
            <a:r>
              <a:rPr lang="en">
                <a:latin typeface="Spartan"/>
                <a:ea typeface="Spartan"/>
                <a:cs typeface="Spartan"/>
                <a:sym typeface="Spartan"/>
              </a:rPr>
              <a:t> &amp; </a:t>
            </a:r>
            <a:r>
              <a:rPr lang="en" u="sng">
                <a:solidFill>
                  <a:srgbClr val="1155CC"/>
                </a:solidFill>
                <a:latin typeface="Spartan"/>
                <a:ea typeface="Spartan"/>
                <a:cs typeface="Spartan"/>
                <a:sym typeface="Spartan"/>
                <a:hlinkClick r:id="rId4"/>
              </a:rPr>
              <a:t>Syracuse.com</a:t>
            </a:r>
            <a:r>
              <a:rPr lang="en">
                <a:latin typeface="Spartan"/>
                <a:ea typeface="Spartan"/>
                <a:cs typeface="Spartan"/>
                <a:sym typeface="Spartan"/>
              </a:rPr>
              <a:t> &amp; </a:t>
            </a:r>
            <a:r>
              <a:rPr lang="en" u="sng">
                <a:solidFill>
                  <a:srgbClr val="1155CC"/>
                </a:solidFill>
                <a:latin typeface="Spartan"/>
                <a:ea typeface="Spartan"/>
                <a:cs typeface="Spartan"/>
                <a:sym typeface="Spartan"/>
                <a:hlinkClick r:id="rId5"/>
              </a:rPr>
              <a:t>nbcnewyork.com</a:t>
            </a:r>
            <a:r>
              <a:rPr lang="en">
                <a:latin typeface="Spartan"/>
                <a:ea typeface="Spartan"/>
                <a:cs typeface="Spartan"/>
                <a:sym typeface="Spartan"/>
              </a:rPr>
              <a:t> &amp; </a:t>
            </a:r>
            <a:r>
              <a:rPr lang="en" u="sng">
                <a:solidFill>
                  <a:srgbClr val="1155CC"/>
                </a:solidFill>
                <a:latin typeface="Spartan"/>
                <a:ea typeface="Spartan"/>
                <a:cs typeface="Spartan"/>
                <a:sym typeface="Spartan"/>
                <a:hlinkClick r:id="rId6"/>
              </a:rPr>
              <a:t>npr</a:t>
            </a:r>
            <a:endParaRPr>
              <a:solidFill>
                <a:schemeClr val="lt2"/>
              </a:solidFill>
              <a:latin typeface="Spartan Thin"/>
              <a:ea typeface="Spartan Thin"/>
              <a:cs typeface="Spartan Thin"/>
              <a:sym typeface="Spartan Thin"/>
            </a:endParaRPr>
          </a:p>
        </p:txBody>
      </p:sp>
      <p:pic>
        <p:nvPicPr>
          <p:cNvPr id="320" name="Google Shape;320;p36"/>
          <p:cNvPicPr preferRelativeResize="0"/>
          <p:nvPr/>
        </p:nvPicPr>
        <p:blipFill rotWithShape="1">
          <a:blip r:embed="rId7">
            <a:alphaModFix/>
          </a:blip>
          <a:srcRect b="-9" l="0" r="0" t="7425"/>
          <a:stretch/>
        </p:blipFill>
        <p:spPr>
          <a:xfrm>
            <a:off x="1374925" y="1145412"/>
            <a:ext cx="6711299" cy="2710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06175" y="3759825"/>
            <a:ext cx="5750997" cy="4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7"/>
          <p:cNvSpPr txBox="1"/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NYC EVENTS IN 2020 RELATED TO COVID &amp; PROTESTS</a:t>
            </a:r>
            <a:endParaRPr/>
          </a:p>
        </p:txBody>
      </p:sp>
      <p:sp>
        <p:nvSpPr>
          <p:cNvPr id="327" name="Google Shape;327;p37"/>
          <p:cNvSpPr txBox="1"/>
          <p:nvPr/>
        </p:nvSpPr>
        <p:spPr>
          <a:xfrm>
            <a:off x="1269675" y="4613850"/>
            <a:ext cx="67113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artan Thin"/>
                <a:ea typeface="Spartan Thin"/>
                <a:cs typeface="Spartan Thin"/>
                <a:sym typeface="Spartan Thin"/>
              </a:rPr>
              <a:t>Source: </a:t>
            </a:r>
            <a:r>
              <a:rPr lang="en" u="sng">
                <a:solidFill>
                  <a:srgbClr val="1155CC"/>
                </a:solidFill>
                <a:latin typeface="Spartan"/>
                <a:ea typeface="Spartan"/>
                <a:cs typeface="Spartan"/>
                <a:sym typeface="Spartan"/>
                <a:hlinkClick r:id="rId3"/>
              </a:rPr>
              <a:t>NYT</a:t>
            </a:r>
            <a:r>
              <a:rPr lang="en">
                <a:latin typeface="Spartan"/>
                <a:ea typeface="Spartan"/>
                <a:cs typeface="Spartan"/>
                <a:sym typeface="Spartan"/>
              </a:rPr>
              <a:t> &amp; </a:t>
            </a:r>
            <a:r>
              <a:rPr lang="en" u="sng">
                <a:solidFill>
                  <a:srgbClr val="1155CC"/>
                </a:solidFill>
                <a:latin typeface="Spartan"/>
                <a:ea typeface="Spartan"/>
                <a:cs typeface="Spartan"/>
                <a:sym typeface="Spartan"/>
                <a:hlinkClick r:id="rId4"/>
              </a:rPr>
              <a:t>Syracuse.com</a:t>
            </a:r>
            <a:r>
              <a:rPr lang="en">
                <a:latin typeface="Spartan"/>
                <a:ea typeface="Spartan"/>
                <a:cs typeface="Spartan"/>
                <a:sym typeface="Spartan"/>
              </a:rPr>
              <a:t> &amp; </a:t>
            </a:r>
            <a:r>
              <a:rPr lang="en" u="sng">
                <a:solidFill>
                  <a:srgbClr val="1155CC"/>
                </a:solidFill>
                <a:latin typeface="Spartan"/>
                <a:ea typeface="Spartan"/>
                <a:cs typeface="Spartan"/>
                <a:sym typeface="Spartan"/>
                <a:hlinkClick r:id="rId5"/>
              </a:rPr>
              <a:t>nbcnewyork.com</a:t>
            </a:r>
            <a:r>
              <a:rPr lang="en">
                <a:latin typeface="Spartan"/>
                <a:ea typeface="Spartan"/>
                <a:cs typeface="Spartan"/>
                <a:sym typeface="Spartan"/>
              </a:rPr>
              <a:t> &amp; </a:t>
            </a:r>
            <a:r>
              <a:rPr lang="en" u="sng">
                <a:solidFill>
                  <a:srgbClr val="1155CC"/>
                </a:solidFill>
                <a:latin typeface="Spartan"/>
                <a:ea typeface="Spartan"/>
                <a:cs typeface="Spartan"/>
                <a:sym typeface="Spartan"/>
                <a:hlinkClick r:id="rId6"/>
              </a:rPr>
              <a:t>npr</a:t>
            </a:r>
            <a:endParaRPr>
              <a:solidFill>
                <a:schemeClr val="lt2"/>
              </a:solidFill>
              <a:latin typeface="Spartan Thin"/>
              <a:ea typeface="Spartan Thin"/>
              <a:cs typeface="Spartan Thin"/>
              <a:sym typeface="Spartan Thin"/>
            </a:endParaRPr>
          </a:p>
        </p:txBody>
      </p:sp>
      <p:pic>
        <p:nvPicPr>
          <p:cNvPr id="328" name="Google Shape;328;p37"/>
          <p:cNvPicPr preferRelativeResize="0"/>
          <p:nvPr/>
        </p:nvPicPr>
        <p:blipFill rotWithShape="1">
          <a:blip r:embed="rId7">
            <a:alphaModFix/>
          </a:blip>
          <a:srcRect b="0" l="0" r="0" t="6838"/>
          <a:stretch/>
        </p:blipFill>
        <p:spPr>
          <a:xfrm>
            <a:off x="2095800" y="919875"/>
            <a:ext cx="4436403" cy="369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8"/>
          <p:cNvSpPr txBox="1"/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T-Tests to find P-Values between years’ Traffic</a:t>
            </a:r>
            <a:endParaRPr/>
          </a:p>
        </p:txBody>
      </p:sp>
      <p:pic>
        <p:nvPicPr>
          <p:cNvPr id="334" name="Google Shape;33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6554"/>
            <a:ext cx="8839199" cy="291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9"/>
          <p:cNvSpPr txBox="1"/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PERCENT CHANGES FOR SPECIFIC PERIODS Year over year</a:t>
            </a:r>
            <a:endParaRPr/>
          </a:p>
        </p:txBody>
      </p:sp>
      <p:pic>
        <p:nvPicPr>
          <p:cNvPr id="340" name="Google Shape;34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125" y="1197654"/>
            <a:ext cx="68199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0125" y="2691629"/>
            <a:ext cx="7143750" cy="14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0"/>
          <p:cNvSpPr txBox="1"/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TRAFFIC NUMBERS FOR CERTAIN DATE RANGES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7" name="Google Shape;34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925" y="1214679"/>
            <a:ext cx="653415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575" y="2806529"/>
            <a:ext cx="6800850" cy="12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1"/>
          <p:cNvSpPr txBox="1"/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ENTRY NUMBERS FOR CERTAIN DATE RANGES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600" y="1299829"/>
            <a:ext cx="56388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4925" y="2824704"/>
            <a:ext cx="5943600" cy="1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4"/>
          <p:cNvSpPr/>
          <p:nvPr/>
        </p:nvSpPr>
        <p:spPr>
          <a:xfrm>
            <a:off x="4278275" y="800703"/>
            <a:ext cx="587400" cy="58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4"/>
          <p:cNvSpPr txBox="1"/>
          <p:nvPr>
            <p:ph idx="1" type="subTitle"/>
          </p:nvPr>
        </p:nvSpPr>
        <p:spPr>
          <a:xfrm>
            <a:off x="1850525" y="1559300"/>
            <a:ext cx="5442900" cy="30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Fjalla One"/>
                <a:ea typeface="Fjalla One"/>
                <a:cs typeface="Fjalla One"/>
                <a:sym typeface="Fjalla One"/>
              </a:rPr>
              <a:t>Objective</a:t>
            </a:r>
            <a:endParaRPr sz="3100"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Fjalla One"/>
                <a:ea typeface="Fjalla One"/>
                <a:cs typeface="Fjalla One"/>
                <a:sym typeface="Fjalla One"/>
              </a:rPr>
              <a:t>Our Approach</a:t>
            </a:r>
            <a:endParaRPr sz="3100"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Fjalla One"/>
                <a:ea typeface="Fjalla One"/>
                <a:cs typeface="Fjalla One"/>
                <a:sym typeface="Fjalla One"/>
              </a:rPr>
              <a:t>Findings</a:t>
            </a:r>
            <a:endParaRPr sz="3100"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Fjalla One"/>
                <a:ea typeface="Fjalla One"/>
                <a:cs typeface="Fjalla One"/>
                <a:sym typeface="Fjalla One"/>
              </a:rPr>
              <a:t>Future </a:t>
            </a:r>
            <a:r>
              <a:rPr lang="en" sz="3100">
                <a:latin typeface="Fjalla One"/>
                <a:ea typeface="Fjalla One"/>
                <a:cs typeface="Fjalla One"/>
                <a:sym typeface="Fjalla One"/>
              </a:rPr>
              <a:t>Opportunities</a:t>
            </a:r>
            <a:endParaRPr sz="3100">
              <a:latin typeface="Fjalla One"/>
              <a:ea typeface="Fjalla One"/>
              <a:cs typeface="Fjalla One"/>
              <a:sym typeface="Fjalla One"/>
            </a:endParaRPr>
          </a:p>
        </p:txBody>
      </p:sp>
      <p:grpSp>
        <p:nvGrpSpPr>
          <p:cNvPr id="147" name="Google Shape;147;p24"/>
          <p:cNvGrpSpPr/>
          <p:nvPr/>
        </p:nvGrpSpPr>
        <p:grpSpPr>
          <a:xfrm>
            <a:off x="4392175" y="913617"/>
            <a:ext cx="359651" cy="361560"/>
            <a:chOff x="7098912" y="1969392"/>
            <a:chExt cx="359651" cy="361560"/>
          </a:xfrm>
        </p:grpSpPr>
        <p:sp>
          <p:nvSpPr>
            <p:cNvPr id="148" name="Google Shape;148;p24"/>
            <p:cNvSpPr/>
            <p:nvPr/>
          </p:nvSpPr>
          <p:spPr>
            <a:xfrm>
              <a:off x="7098912" y="2127607"/>
              <a:ext cx="134567" cy="202582"/>
            </a:xfrm>
            <a:custGeom>
              <a:rect b="b" l="l" r="r" t="t"/>
              <a:pathLst>
                <a:path extrusionOk="0" h="6365" w="4228">
                  <a:moveTo>
                    <a:pt x="2108" y="331"/>
                  </a:moveTo>
                  <a:cubicBezTo>
                    <a:pt x="2153" y="331"/>
                    <a:pt x="2198" y="334"/>
                    <a:pt x="2239" y="340"/>
                  </a:cubicBezTo>
                  <a:cubicBezTo>
                    <a:pt x="2978" y="399"/>
                    <a:pt x="3537" y="1042"/>
                    <a:pt x="3537" y="1780"/>
                  </a:cubicBezTo>
                  <a:cubicBezTo>
                    <a:pt x="3537" y="2483"/>
                    <a:pt x="3704" y="3138"/>
                    <a:pt x="3847" y="3483"/>
                  </a:cubicBezTo>
                  <a:lnTo>
                    <a:pt x="3847" y="3495"/>
                  </a:lnTo>
                  <a:cubicBezTo>
                    <a:pt x="3656" y="3602"/>
                    <a:pt x="3335" y="3793"/>
                    <a:pt x="2787" y="3912"/>
                  </a:cubicBezTo>
                  <a:lnTo>
                    <a:pt x="2787" y="3864"/>
                  </a:lnTo>
                  <a:lnTo>
                    <a:pt x="2787" y="3531"/>
                  </a:lnTo>
                  <a:cubicBezTo>
                    <a:pt x="3001" y="3412"/>
                    <a:pt x="3180" y="3233"/>
                    <a:pt x="3299" y="3007"/>
                  </a:cubicBezTo>
                  <a:cubicBezTo>
                    <a:pt x="3537" y="2590"/>
                    <a:pt x="3454" y="2066"/>
                    <a:pt x="3108" y="1745"/>
                  </a:cubicBezTo>
                  <a:cubicBezTo>
                    <a:pt x="2870" y="1518"/>
                    <a:pt x="2430" y="1245"/>
                    <a:pt x="1727" y="1245"/>
                  </a:cubicBezTo>
                  <a:cubicBezTo>
                    <a:pt x="1680" y="1245"/>
                    <a:pt x="1632" y="1268"/>
                    <a:pt x="1608" y="1292"/>
                  </a:cubicBezTo>
                  <a:lnTo>
                    <a:pt x="1251" y="1649"/>
                  </a:lnTo>
                  <a:cubicBezTo>
                    <a:pt x="1192" y="1709"/>
                    <a:pt x="1192" y="1816"/>
                    <a:pt x="1251" y="1888"/>
                  </a:cubicBezTo>
                  <a:cubicBezTo>
                    <a:pt x="1281" y="1917"/>
                    <a:pt x="1323" y="1932"/>
                    <a:pt x="1366" y="1932"/>
                  </a:cubicBezTo>
                  <a:cubicBezTo>
                    <a:pt x="1409" y="1932"/>
                    <a:pt x="1454" y="1917"/>
                    <a:pt x="1489" y="1888"/>
                  </a:cubicBezTo>
                  <a:lnTo>
                    <a:pt x="1799" y="1578"/>
                  </a:lnTo>
                  <a:cubicBezTo>
                    <a:pt x="2239" y="1590"/>
                    <a:pt x="2608" y="1721"/>
                    <a:pt x="2882" y="1983"/>
                  </a:cubicBezTo>
                  <a:cubicBezTo>
                    <a:pt x="3120" y="2185"/>
                    <a:pt x="3180" y="2542"/>
                    <a:pt x="3025" y="2828"/>
                  </a:cubicBezTo>
                  <a:cubicBezTo>
                    <a:pt x="2823" y="3173"/>
                    <a:pt x="2466" y="3376"/>
                    <a:pt x="2085" y="3376"/>
                  </a:cubicBezTo>
                  <a:cubicBezTo>
                    <a:pt x="1489" y="3376"/>
                    <a:pt x="1013" y="2900"/>
                    <a:pt x="1013" y="2304"/>
                  </a:cubicBezTo>
                  <a:cubicBezTo>
                    <a:pt x="1013" y="2209"/>
                    <a:pt x="942" y="2138"/>
                    <a:pt x="846" y="2138"/>
                  </a:cubicBezTo>
                  <a:cubicBezTo>
                    <a:pt x="763" y="2138"/>
                    <a:pt x="680" y="2209"/>
                    <a:pt x="680" y="2304"/>
                  </a:cubicBezTo>
                  <a:cubicBezTo>
                    <a:pt x="680" y="2828"/>
                    <a:pt x="965" y="3292"/>
                    <a:pt x="1394" y="3519"/>
                  </a:cubicBezTo>
                  <a:lnTo>
                    <a:pt x="1394" y="3852"/>
                  </a:lnTo>
                  <a:lnTo>
                    <a:pt x="1394" y="3900"/>
                  </a:lnTo>
                  <a:cubicBezTo>
                    <a:pt x="834" y="3781"/>
                    <a:pt x="501" y="3602"/>
                    <a:pt x="370" y="3495"/>
                  </a:cubicBezTo>
                  <a:cubicBezTo>
                    <a:pt x="370" y="3495"/>
                    <a:pt x="358" y="3495"/>
                    <a:pt x="370" y="3483"/>
                  </a:cubicBezTo>
                  <a:cubicBezTo>
                    <a:pt x="525" y="3138"/>
                    <a:pt x="680" y="2483"/>
                    <a:pt x="680" y="1780"/>
                  </a:cubicBezTo>
                  <a:cubicBezTo>
                    <a:pt x="680" y="1042"/>
                    <a:pt x="1251" y="399"/>
                    <a:pt x="1977" y="340"/>
                  </a:cubicBezTo>
                  <a:cubicBezTo>
                    <a:pt x="2019" y="334"/>
                    <a:pt x="2064" y="331"/>
                    <a:pt x="2108" y="331"/>
                  </a:cubicBezTo>
                  <a:close/>
                  <a:moveTo>
                    <a:pt x="2442" y="3662"/>
                  </a:moveTo>
                  <a:lnTo>
                    <a:pt x="2442" y="3852"/>
                  </a:lnTo>
                  <a:cubicBezTo>
                    <a:pt x="2442" y="4043"/>
                    <a:pt x="2549" y="4221"/>
                    <a:pt x="2727" y="4316"/>
                  </a:cubicBezTo>
                  <a:lnTo>
                    <a:pt x="2823" y="4376"/>
                  </a:lnTo>
                  <a:cubicBezTo>
                    <a:pt x="2680" y="4626"/>
                    <a:pt x="2382" y="4793"/>
                    <a:pt x="2073" y="4793"/>
                  </a:cubicBezTo>
                  <a:cubicBezTo>
                    <a:pt x="1751" y="4793"/>
                    <a:pt x="1477" y="4626"/>
                    <a:pt x="1311" y="4376"/>
                  </a:cubicBezTo>
                  <a:lnTo>
                    <a:pt x="1418" y="4316"/>
                  </a:lnTo>
                  <a:cubicBezTo>
                    <a:pt x="1596" y="4221"/>
                    <a:pt x="1692" y="4043"/>
                    <a:pt x="1692" y="3852"/>
                  </a:cubicBezTo>
                  <a:lnTo>
                    <a:pt x="1692" y="3662"/>
                  </a:lnTo>
                  <a:cubicBezTo>
                    <a:pt x="1811" y="3685"/>
                    <a:pt x="1930" y="3709"/>
                    <a:pt x="2073" y="3709"/>
                  </a:cubicBezTo>
                  <a:cubicBezTo>
                    <a:pt x="2192" y="3709"/>
                    <a:pt x="2323" y="3685"/>
                    <a:pt x="2442" y="3662"/>
                  </a:cubicBezTo>
                  <a:close/>
                  <a:moveTo>
                    <a:pt x="2096" y="0"/>
                  </a:moveTo>
                  <a:cubicBezTo>
                    <a:pt x="2040" y="0"/>
                    <a:pt x="1983" y="6"/>
                    <a:pt x="1930" y="18"/>
                  </a:cubicBezTo>
                  <a:cubicBezTo>
                    <a:pt x="1037" y="102"/>
                    <a:pt x="334" y="875"/>
                    <a:pt x="334" y="1780"/>
                  </a:cubicBezTo>
                  <a:cubicBezTo>
                    <a:pt x="334" y="2435"/>
                    <a:pt x="180" y="3042"/>
                    <a:pt x="60" y="3364"/>
                  </a:cubicBezTo>
                  <a:cubicBezTo>
                    <a:pt x="1" y="3507"/>
                    <a:pt x="37" y="3673"/>
                    <a:pt x="180" y="3781"/>
                  </a:cubicBezTo>
                  <a:cubicBezTo>
                    <a:pt x="311" y="3888"/>
                    <a:pt x="596" y="4043"/>
                    <a:pt x="1037" y="4162"/>
                  </a:cubicBezTo>
                  <a:lnTo>
                    <a:pt x="382" y="4495"/>
                  </a:lnTo>
                  <a:cubicBezTo>
                    <a:pt x="144" y="4614"/>
                    <a:pt x="1" y="4852"/>
                    <a:pt x="1" y="5114"/>
                  </a:cubicBezTo>
                  <a:lnTo>
                    <a:pt x="1" y="6209"/>
                  </a:lnTo>
                  <a:cubicBezTo>
                    <a:pt x="1" y="6293"/>
                    <a:pt x="72" y="6364"/>
                    <a:pt x="156" y="6364"/>
                  </a:cubicBezTo>
                  <a:cubicBezTo>
                    <a:pt x="251" y="6364"/>
                    <a:pt x="322" y="6293"/>
                    <a:pt x="322" y="6209"/>
                  </a:cubicBezTo>
                  <a:lnTo>
                    <a:pt x="322" y="5114"/>
                  </a:lnTo>
                  <a:cubicBezTo>
                    <a:pt x="322" y="4983"/>
                    <a:pt x="394" y="4852"/>
                    <a:pt x="537" y="4793"/>
                  </a:cubicBezTo>
                  <a:lnTo>
                    <a:pt x="1049" y="4519"/>
                  </a:lnTo>
                  <a:cubicBezTo>
                    <a:pt x="1275" y="4900"/>
                    <a:pt x="1680" y="5138"/>
                    <a:pt x="2108" y="5138"/>
                  </a:cubicBezTo>
                  <a:cubicBezTo>
                    <a:pt x="2561" y="5138"/>
                    <a:pt x="2942" y="4900"/>
                    <a:pt x="3168" y="4519"/>
                  </a:cubicBezTo>
                  <a:lnTo>
                    <a:pt x="3692" y="4793"/>
                  </a:lnTo>
                  <a:cubicBezTo>
                    <a:pt x="3811" y="4852"/>
                    <a:pt x="3894" y="4983"/>
                    <a:pt x="3894" y="5114"/>
                  </a:cubicBezTo>
                  <a:lnTo>
                    <a:pt x="3894" y="6209"/>
                  </a:lnTo>
                  <a:cubicBezTo>
                    <a:pt x="3894" y="6293"/>
                    <a:pt x="3966" y="6364"/>
                    <a:pt x="4061" y="6364"/>
                  </a:cubicBezTo>
                  <a:cubicBezTo>
                    <a:pt x="4144" y="6364"/>
                    <a:pt x="4228" y="6293"/>
                    <a:pt x="4228" y="6209"/>
                  </a:cubicBezTo>
                  <a:lnTo>
                    <a:pt x="4228" y="5114"/>
                  </a:lnTo>
                  <a:cubicBezTo>
                    <a:pt x="4192" y="4852"/>
                    <a:pt x="4049" y="4614"/>
                    <a:pt x="3811" y="4495"/>
                  </a:cubicBezTo>
                  <a:lnTo>
                    <a:pt x="3156" y="4162"/>
                  </a:lnTo>
                  <a:cubicBezTo>
                    <a:pt x="3597" y="4043"/>
                    <a:pt x="3870" y="3888"/>
                    <a:pt x="4013" y="3781"/>
                  </a:cubicBezTo>
                  <a:cubicBezTo>
                    <a:pt x="4156" y="3685"/>
                    <a:pt x="4192" y="3507"/>
                    <a:pt x="4132" y="3364"/>
                  </a:cubicBezTo>
                  <a:cubicBezTo>
                    <a:pt x="4001" y="3042"/>
                    <a:pt x="3847" y="2435"/>
                    <a:pt x="3847" y="1780"/>
                  </a:cubicBezTo>
                  <a:cubicBezTo>
                    <a:pt x="3847" y="875"/>
                    <a:pt x="3156" y="90"/>
                    <a:pt x="2263" y="18"/>
                  </a:cubicBezTo>
                  <a:cubicBezTo>
                    <a:pt x="2210" y="6"/>
                    <a:pt x="2153" y="0"/>
                    <a:pt x="20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4"/>
            <p:cNvSpPr/>
            <p:nvPr/>
          </p:nvSpPr>
          <p:spPr>
            <a:xfrm>
              <a:off x="7120141" y="2297184"/>
              <a:ext cx="10662" cy="33005"/>
            </a:xfrm>
            <a:custGeom>
              <a:rect b="b" l="l" r="r" t="t"/>
              <a:pathLst>
                <a:path extrusionOk="0" h="1037" w="335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881"/>
                  </a:lnTo>
                  <a:cubicBezTo>
                    <a:pt x="1" y="965"/>
                    <a:pt x="72" y="1036"/>
                    <a:pt x="167" y="1036"/>
                  </a:cubicBezTo>
                  <a:cubicBezTo>
                    <a:pt x="251" y="1036"/>
                    <a:pt x="334" y="965"/>
                    <a:pt x="334" y="881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4"/>
            <p:cNvSpPr/>
            <p:nvPr/>
          </p:nvSpPr>
          <p:spPr>
            <a:xfrm>
              <a:off x="7199360" y="2297184"/>
              <a:ext cx="10248" cy="33005"/>
            </a:xfrm>
            <a:custGeom>
              <a:rect b="b" l="l" r="r" t="t"/>
              <a:pathLst>
                <a:path extrusionOk="0" h="1037" w="322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81"/>
                  </a:lnTo>
                  <a:cubicBezTo>
                    <a:pt x="0" y="965"/>
                    <a:pt x="72" y="1036"/>
                    <a:pt x="167" y="1036"/>
                  </a:cubicBezTo>
                  <a:cubicBezTo>
                    <a:pt x="250" y="1036"/>
                    <a:pt x="322" y="965"/>
                    <a:pt x="322" y="881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4"/>
            <p:cNvSpPr/>
            <p:nvPr/>
          </p:nvSpPr>
          <p:spPr>
            <a:xfrm>
              <a:off x="7357001" y="2165704"/>
              <a:ext cx="56876" cy="17823"/>
            </a:xfrm>
            <a:custGeom>
              <a:rect b="b" l="l" r="r" t="t"/>
              <a:pathLst>
                <a:path extrusionOk="0" h="560" w="1787">
                  <a:moveTo>
                    <a:pt x="630" y="0"/>
                  </a:moveTo>
                  <a:cubicBezTo>
                    <a:pt x="478" y="0"/>
                    <a:pt x="311" y="14"/>
                    <a:pt x="131" y="48"/>
                  </a:cubicBezTo>
                  <a:cubicBezTo>
                    <a:pt x="60" y="71"/>
                    <a:pt x="0" y="143"/>
                    <a:pt x="0" y="214"/>
                  </a:cubicBezTo>
                  <a:lnTo>
                    <a:pt x="0" y="393"/>
                  </a:lnTo>
                  <a:cubicBezTo>
                    <a:pt x="0" y="488"/>
                    <a:pt x="72" y="560"/>
                    <a:pt x="167" y="560"/>
                  </a:cubicBezTo>
                  <a:cubicBezTo>
                    <a:pt x="250" y="560"/>
                    <a:pt x="322" y="488"/>
                    <a:pt x="322" y="393"/>
                  </a:cubicBezTo>
                  <a:lnTo>
                    <a:pt x="322" y="345"/>
                  </a:lnTo>
                  <a:cubicBezTo>
                    <a:pt x="436" y="334"/>
                    <a:pt x="543" y="328"/>
                    <a:pt x="642" y="328"/>
                  </a:cubicBezTo>
                  <a:cubicBezTo>
                    <a:pt x="851" y="328"/>
                    <a:pt x="1022" y="352"/>
                    <a:pt x="1143" y="393"/>
                  </a:cubicBezTo>
                  <a:cubicBezTo>
                    <a:pt x="1369" y="452"/>
                    <a:pt x="1488" y="524"/>
                    <a:pt x="1488" y="524"/>
                  </a:cubicBezTo>
                  <a:cubicBezTo>
                    <a:pt x="1512" y="548"/>
                    <a:pt x="1548" y="560"/>
                    <a:pt x="1572" y="560"/>
                  </a:cubicBezTo>
                  <a:cubicBezTo>
                    <a:pt x="1631" y="560"/>
                    <a:pt x="1679" y="524"/>
                    <a:pt x="1715" y="488"/>
                  </a:cubicBezTo>
                  <a:cubicBezTo>
                    <a:pt x="1786" y="405"/>
                    <a:pt x="1762" y="310"/>
                    <a:pt x="1679" y="262"/>
                  </a:cubicBezTo>
                  <a:cubicBezTo>
                    <a:pt x="1660" y="252"/>
                    <a:pt x="1280" y="0"/>
                    <a:pt x="6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4"/>
            <p:cNvSpPr/>
            <p:nvPr/>
          </p:nvSpPr>
          <p:spPr>
            <a:xfrm>
              <a:off x="7312666" y="2133113"/>
              <a:ext cx="145897" cy="197840"/>
            </a:xfrm>
            <a:custGeom>
              <a:rect b="b" l="l" r="r" t="t"/>
              <a:pathLst>
                <a:path extrusionOk="0" h="6216" w="4584">
                  <a:moveTo>
                    <a:pt x="3536" y="345"/>
                  </a:moveTo>
                  <a:lnTo>
                    <a:pt x="3536" y="1167"/>
                  </a:lnTo>
                  <a:cubicBezTo>
                    <a:pt x="3536" y="1298"/>
                    <a:pt x="3512" y="1453"/>
                    <a:pt x="3453" y="1572"/>
                  </a:cubicBezTo>
                  <a:lnTo>
                    <a:pt x="3393" y="1703"/>
                  </a:lnTo>
                  <a:cubicBezTo>
                    <a:pt x="3370" y="1726"/>
                    <a:pt x="3370" y="1750"/>
                    <a:pt x="3370" y="1774"/>
                  </a:cubicBezTo>
                  <a:lnTo>
                    <a:pt x="3370" y="2131"/>
                  </a:lnTo>
                  <a:cubicBezTo>
                    <a:pt x="3358" y="2417"/>
                    <a:pt x="3239" y="2703"/>
                    <a:pt x="3036" y="2905"/>
                  </a:cubicBezTo>
                  <a:cubicBezTo>
                    <a:pt x="2834" y="3108"/>
                    <a:pt x="2568" y="3204"/>
                    <a:pt x="2288" y="3204"/>
                  </a:cubicBezTo>
                  <a:cubicBezTo>
                    <a:pt x="2271" y="3204"/>
                    <a:pt x="2255" y="3203"/>
                    <a:pt x="2238" y="3203"/>
                  </a:cubicBezTo>
                  <a:cubicBezTo>
                    <a:pt x="1667" y="3191"/>
                    <a:pt x="1203" y="2679"/>
                    <a:pt x="1203" y="2072"/>
                  </a:cubicBezTo>
                  <a:lnTo>
                    <a:pt x="1203" y="1774"/>
                  </a:lnTo>
                  <a:cubicBezTo>
                    <a:pt x="1203" y="1750"/>
                    <a:pt x="1203" y="1726"/>
                    <a:pt x="1191" y="1703"/>
                  </a:cubicBezTo>
                  <a:lnTo>
                    <a:pt x="1131" y="1572"/>
                  </a:lnTo>
                  <a:cubicBezTo>
                    <a:pt x="1072" y="1453"/>
                    <a:pt x="1036" y="1298"/>
                    <a:pt x="1036" y="1167"/>
                  </a:cubicBezTo>
                  <a:cubicBezTo>
                    <a:pt x="1036" y="702"/>
                    <a:pt x="1405" y="345"/>
                    <a:pt x="1857" y="345"/>
                  </a:cubicBezTo>
                  <a:close/>
                  <a:moveTo>
                    <a:pt x="1726" y="3417"/>
                  </a:moveTo>
                  <a:cubicBezTo>
                    <a:pt x="1869" y="3489"/>
                    <a:pt x="2048" y="3512"/>
                    <a:pt x="2227" y="3536"/>
                  </a:cubicBezTo>
                  <a:lnTo>
                    <a:pt x="2274" y="3536"/>
                  </a:lnTo>
                  <a:cubicBezTo>
                    <a:pt x="2465" y="3536"/>
                    <a:pt x="2643" y="3489"/>
                    <a:pt x="2822" y="3429"/>
                  </a:cubicBezTo>
                  <a:lnTo>
                    <a:pt x="2822" y="3655"/>
                  </a:lnTo>
                  <a:cubicBezTo>
                    <a:pt x="2822" y="3691"/>
                    <a:pt x="2834" y="3750"/>
                    <a:pt x="2834" y="3798"/>
                  </a:cubicBezTo>
                  <a:lnTo>
                    <a:pt x="2274" y="4227"/>
                  </a:lnTo>
                  <a:lnTo>
                    <a:pt x="1703" y="3798"/>
                  </a:lnTo>
                  <a:cubicBezTo>
                    <a:pt x="1726" y="3750"/>
                    <a:pt x="1726" y="3715"/>
                    <a:pt x="1726" y="3655"/>
                  </a:cubicBezTo>
                  <a:lnTo>
                    <a:pt x="1726" y="3417"/>
                  </a:lnTo>
                  <a:close/>
                  <a:moveTo>
                    <a:pt x="1857" y="0"/>
                  </a:moveTo>
                  <a:cubicBezTo>
                    <a:pt x="1215" y="0"/>
                    <a:pt x="691" y="524"/>
                    <a:pt x="691" y="1167"/>
                  </a:cubicBezTo>
                  <a:cubicBezTo>
                    <a:pt x="691" y="1357"/>
                    <a:pt x="738" y="1548"/>
                    <a:pt x="834" y="1715"/>
                  </a:cubicBezTo>
                  <a:lnTo>
                    <a:pt x="869" y="1810"/>
                  </a:lnTo>
                  <a:lnTo>
                    <a:pt x="869" y="2072"/>
                  </a:lnTo>
                  <a:cubicBezTo>
                    <a:pt x="869" y="2536"/>
                    <a:pt x="1084" y="2941"/>
                    <a:pt x="1405" y="3215"/>
                  </a:cubicBezTo>
                  <a:lnTo>
                    <a:pt x="1405" y="3667"/>
                  </a:lnTo>
                  <a:cubicBezTo>
                    <a:pt x="1405" y="3739"/>
                    <a:pt x="1369" y="3810"/>
                    <a:pt x="1286" y="3846"/>
                  </a:cubicBezTo>
                  <a:lnTo>
                    <a:pt x="441" y="4155"/>
                  </a:lnTo>
                  <a:cubicBezTo>
                    <a:pt x="179" y="4262"/>
                    <a:pt x="0" y="4512"/>
                    <a:pt x="0" y="4810"/>
                  </a:cubicBezTo>
                  <a:lnTo>
                    <a:pt x="0" y="6048"/>
                  </a:lnTo>
                  <a:cubicBezTo>
                    <a:pt x="0" y="6132"/>
                    <a:pt x="72" y="6215"/>
                    <a:pt x="155" y="6215"/>
                  </a:cubicBezTo>
                  <a:cubicBezTo>
                    <a:pt x="250" y="6215"/>
                    <a:pt x="322" y="6132"/>
                    <a:pt x="322" y="6048"/>
                  </a:cubicBezTo>
                  <a:lnTo>
                    <a:pt x="322" y="4810"/>
                  </a:lnTo>
                  <a:cubicBezTo>
                    <a:pt x="322" y="4655"/>
                    <a:pt x="417" y="4524"/>
                    <a:pt x="560" y="4465"/>
                  </a:cubicBezTo>
                  <a:lnTo>
                    <a:pt x="1405" y="4155"/>
                  </a:lnTo>
                  <a:cubicBezTo>
                    <a:pt x="1453" y="4143"/>
                    <a:pt x="1500" y="4108"/>
                    <a:pt x="1524" y="4084"/>
                  </a:cubicBezTo>
                  <a:lnTo>
                    <a:pt x="2119" y="4524"/>
                  </a:lnTo>
                  <a:lnTo>
                    <a:pt x="2119" y="6036"/>
                  </a:lnTo>
                  <a:cubicBezTo>
                    <a:pt x="2119" y="6120"/>
                    <a:pt x="2203" y="6191"/>
                    <a:pt x="2286" y="6191"/>
                  </a:cubicBezTo>
                  <a:cubicBezTo>
                    <a:pt x="2369" y="6191"/>
                    <a:pt x="2453" y="6120"/>
                    <a:pt x="2453" y="6036"/>
                  </a:cubicBezTo>
                  <a:lnTo>
                    <a:pt x="2453" y="4512"/>
                  </a:lnTo>
                  <a:lnTo>
                    <a:pt x="3048" y="4072"/>
                  </a:lnTo>
                  <a:cubicBezTo>
                    <a:pt x="3084" y="4096"/>
                    <a:pt x="3120" y="4108"/>
                    <a:pt x="3167" y="4143"/>
                  </a:cubicBezTo>
                  <a:lnTo>
                    <a:pt x="4012" y="4453"/>
                  </a:lnTo>
                  <a:cubicBezTo>
                    <a:pt x="4155" y="4512"/>
                    <a:pt x="4251" y="4643"/>
                    <a:pt x="4251" y="4798"/>
                  </a:cubicBezTo>
                  <a:lnTo>
                    <a:pt x="4251" y="6036"/>
                  </a:lnTo>
                  <a:cubicBezTo>
                    <a:pt x="4251" y="6120"/>
                    <a:pt x="4322" y="6191"/>
                    <a:pt x="4417" y="6191"/>
                  </a:cubicBezTo>
                  <a:cubicBezTo>
                    <a:pt x="4501" y="6191"/>
                    <a:pt x="4572" y="6120"/>
                    <a:pt x="4572" y="6036"/>
                  </a:cubicBezTo>
                  <a:lnTo>
                    <a:pt x="4572" y="4798"/>
                  </a:lnTo>
                  <a:cubicBezTo>
                    <a:pt x="4584" y="4512"/>
                    <a:pt x="4382" y="4251"/>
                    <a:pt x="4120" y="4143"/>
                  </a:cubicBezTo>
                  <a:lnTo>
                    <a:pt x="3274" y="3834"/>
                  </a:lnTo>
                  <a:cubicBezTo>
                    <a:pt x="3191" y="3798"/>
                    <a:pt x="3155" y="3727"/>
                    <a:pt x="3155" y="3655"/>
                  </a:cubicBezTo>
                  <a:lnTo>
                    <a:pt x="3155" y="3215"/>
                  </a:lnTo>
                  <a:cubicBezTo>
                    <a:pt x="3179" y="3191"/>
                    <a:pt x="3227" y="3155"/>
                    <a:pt x="3250" y="3131"/>
                  </a:cubicBezTo>
                  <a:cubicBezTo>
                    <a:pt x="3536" y="2858"/>
                    <a:pt x="3691" y="2500"/>
                    <a:pt x="3691" y="2119"/>
                  </a:cubicBezTo>
                  <a:lnTo>
                    <a:pt x="3691" y="1810"/>
                  </a:lnTo>
                  <a:lnTo>
                    <a:pt x="3727" y="1715"/>
                  </a:lnTo>
                  <a:cubicBezTo>
                    <a:pt x="3822" y="1548"/>
                    <a:pt x="3870" y="1357"/>
                    <a:pt x="3870" y="1167"/>
                  </a:cubicBezTo>
                  <a:lnTo>
                    <a:pt x="3870" y="167"/>
                  </a:lnTo>
                  <a:cubicBezTo>
                    <a:pt x="3870" y="71"/>
                    <a:pt x="3786" y="0"/>
                    <a:pt x="37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4"/>
            <p:cNvSpPr/>
            <p:nvPr/>
          </p:nvSpPr>
          <p:spPr>
            <a:xfrm>
              <a:off x="7340324" y="2291486"/>
              <a:ext cx="10630" cy="38702"/>
            </a:xfrm>
            <a:custGeom>
              <a:rect b="b" l="l" r="r" t="t"/>
              <a:pathLst>
                <a:path extrusionOk="0" h="1216" w="334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1060"/>
                  </a:lnTo>
                  <a:cubicBezTo>
                    <a:pt x="0" y="1144"/>
                    <a:pt x="84" y="1215"/>
                    <a:pt x="167" y="1215"/>
                  </a:cubicBezTo>
                  <a:cubicBezTo>
                    <a:pt x="262" y="1215"/>
                    <a:pt x="334" y="1144"/>
                    <a:pt x="334" y="1060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4"/>
            <p:cNvSpPr/>
            <p:nvPr/>
          </p:nvSpPr>
          <p:spPr>
            <a:xfrm>
              <a:off x="7419511" y="2291486"/>
              <a:ext cx="10630" cy="38702"/>
            </a:xfrm>
            <a:custGeom>
              <a:rect b="b" l="l" r="r" t="t"/>
              <a:pathLst>
                <a:path extrusionOk="0" h="1216" w="334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60"/>
                  </a:lnTo>
                  <a:cubicBezTo>
                    <a:pt x="1" y="1144"/>
                    <a:pt x="72" y="1215"/>
                    <a:pt x="167" y="1215"/>
                  </a:cubicBezTo>
                  <a:cubicBezTo>
                    <a:pt x="251" y="1215"/>
                    <a:pt x="334" y="1144"/>
                    <a:pt x="334" y="1060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4"/>
            <p:cNvSpPr/>
            <p:nvPr/>
          </p:nvSpPr>
          <p:spPr>
            <a:xfrm>
              <a:off x="7153878" y="1969392"/>
              <a:ext cx="225498" cy="188355"/>
            </a:xfrm>
            <a:custGeom>
              <a:rect b="b" l="l" r="r" t="t"/>
              <a:pathLst>
                <a:path extrusionOk="0" h="5918" w="7085">
                  <a:moveTo>
                    <a:pt x="2441" y="4227"/>
                  </a:moveTo>
                  <a:lnTo>
                    <a:pt x="2346" y="4608"/>
                  </a:lnTo>
                  <a:lnTo>
                    <a:pt x="2132" y="4608"/>
                  </a:lnTo>
                  <a:cubicBezTo>
                    <a:pt x="1917" y="4608"/>
                    <a:pt x="1751" y="4442"/>
                    <a:pt x="1751" y="4239"/>
                  </a:cubicBezTo>
                  <a:lnTo>
                    <a:pt x="1751" y="4227"/>
                  </a:lnTo>
                  <a:close/>
                  <a:moveTo>
                    <a:pt x="5668" y="310"/>
                  </a:moveTo>
                  <a:cubicBezTo>
                    <a:pt x="5882" y="310"/>
                    <a:pt x="6037" y="477"/>
                    <a:pt x="6037" y="679"/>
                  </a:cubicBezTo>
                  <a:lnTo>
                    <a:pt x="6037" y="3525"/>
                  </a:lnTo>
                  <a:cubicBezTo>
                    <a:pt x="6037" y="3739"/>
                    <a:pt x="5882" y="3894"/>
                    <a:pt x="5668" y="3894"/>
                  </a:cubicBezTo>
                  <a:lnTo>
                    <a:pt x="4251" y="3894"/>
                  </a:lnTo>
                  <a:cubicBezTo>
                    <a:pt x="4227" y="3894"/>
                    <a:pt x="4179" y="3918"/>
                    <a:pt x="4156" y="3930"/>
                  </a:cubicBezTo>
                  <a:lnTo>
                    <a:pt x="2572" y="5084"/>
                  </a:lnTo>
                  <a:lnTo>
                    <a:pt x="2810" y="4108"/>
                  </a:lnTo>
                  <a:cubicBezTo>
                    <a:pt x="2822" y="4061"/>
                    <a:pt x="2810" y="4001"/>
                    <a:pt x="2786" y="3953"/>
                  </a:cubicBezTo>
                  <a:cubicBezTo>
                    <a:pt x="2751" y="3918"/>
                    <a:pt x="2703" y="3894"/>
                    <a:pt x="2644" y="3894"/>
                  </a:cubicBezTo>
                  <a:lnTo>
                    <a:pt x="703" y="3894"/>
                  </a:lnTo>
                  <a:cubicBezTo>
                    <a:pt x="489" y="3894"/>
                    <a:pt x="322" y="3739"/>
                    <a:pt x="322" y="3525"/>
                  </a:cubicBezTo>
                  <a:lnTo>
                    <a:pt x="322" y="679"/>
                  </a:lnTo>
                  <a:cubicBezTo>
                    <a:pt x="322" y="477"/>
                    <a:pt x="489" y="310"/>
                    <a:pt x="703" y="310"/>
                  </a:cubicBezTo>
                  <a:close/>
                  <a:moveTo>
                    <a:pt x="6382" y="1036"/>
                  </a:moveTo>
                  <a:cubicBezTo>
                    <a:pt x="6585" y="1036"/>
                    <a:pt x="6751" y="1203"/>
                    <a:pt x="6751" y="1417"/>
                  </a:cubicBezTo>
                  <a:lnTo>
                    <a:pt x="6751" y="4251"/>
                  </a:lnTo>
                  <a:lnTo>
                    <a:pt x="6739" y="4251"/>
                  </a:lnTo>
                  <a:cubicBezTo>
                    <a:pt x="6739" y="4465"/>
                    <a:pt x="6573" y="4632"/>
                    <a:pt x="6370" y="4632"/>
                  </a:cubicBezTo>
                  <a:lnTo>
                    <a:pt x="4953" y="4632"/>
                  </a:lnTo>
                  <a:cubicBezTo>
                    <a:pt x="4906" y="4632"/>
                    <a:pt x="4870" y="4644"/>
                    <a:pt x="4822" y="4692"/>
                  </a:cubicBezTo>
                  <a:cubicBezTo>
                    <a:pt x="4787" y="4727"/>
                    <a:pt x="4775" y="4775"/>
                    <a:pt x="4787" y="4823"/>
                  </a:cubicBezTo>
                  <a:lnTo>
                    <a:pt x="4906" y="5501"/>
                  </a:lnTo>
                  <a:lnTo>
                    <a:pt x="3691" y="4692"/>
                  </a:lnTo>
                  <a:lnTo>
                    <a:pt x="4299" y="4239"/>
                  </a:lnTo>
                  <a:lnTo>
                    <a:pt x="5668" y="4239"/>
                  </a:lnTo>
                  <a:cubicBezTo>
                    <a:pt x="6049" y="4239"/>
                    <a:pt x="6370" y="3930"/>
                    <a:pt x="6370" y="3537"/>
                  </a:cubicBezTo>
                  <a:lnTo>
                    <a:pt x="6370" y="1036"/>
                  </a:lnTo>
                  <a:close/>
                  <a:moveTo>
                    <a:pt x="703" y="1"/>
                  </a:moveTo>
                  <a:cubicBezTo>
                    <a:pt x="310" y="1"/>
                    <a:pt x="0" y="310"/>
                    <a:pt x="0" y="703"/>
                  </a:cubicBezTo>
                  <a:lnTo>
                    <a:pt x="0" y="3537"/>
                  </a:lnTo>
                  <a:cubicBezTo>
                    <a:pt x="0" y="3930"/>
                    <a:pt x="310" y="4239"/>
                    <a:pt x="703" y="4239"/>
                  </a:cubicBezTo>
                  <a:lnTo>
                    <a:pt x="1405" y="4239"/>
                  </a:lnTo>
                  <a:lnTo>
                    <a:pt x="1405" y="4251"/>
                  </a:lnTo>
                  <a:cubicBezTo>
                    <a:pt x="1405" y="4644"/>
                    <a:pt x="1727" y="4954"/>
                    <a:pt x="2108" y="4954"/>
                  </a:cubicBezTo>
                  <a:lnTo>
                    <a:pt x="2263" y="4954"/>
                  </a:lnTo>
                  <a:lnTo>
                    <a:pt x="2203" y="5227"/>
                  </a:lnTo>
                  <a:cubicBezTo>
                    <a:pt x="2167" y="5323"/>
                    <a:pt x="2215" y="5430"/>
                    <a:pt x="2298" y="5489"/>
                  </a:cubicBezTo>
                  <a:cubicBezTo>
                    <a:pt x="2346" y="5525"/>
                    <a:pt x="2394" y="5537"/>
                    <a:pt x="2453" y="5537"/>
                  </a:cubicBezTo>
                  <a:cubicBezTo>
                    <a:pt x="2513" y="5537"/>
                    <a:pt x="2560" y="5525"/>
                    <a:pt x="2596" y="5489"/>
                  </a:cubicBezTo>
                  <a:lnTo>
                    <a:pt x="3334" y="4954"/>
                  </a:lnTo>
                  <a:lnTo>
                    <a:pt x="3489" y="4954"/>
                  </a:lnTo>
                  <a:lnTo>
                    <a:pt x="4882" y="5882"/>
                  </a:lnTo>
                  <a:cubicBezTo>
                    <a:pt x="4918" y="5906"/>
                    <a:pt x="4965" y="5918"/>
                    <a:pt x="5013" y="5918"/>
                  </a:cubicBezTo>
                  <a:cubicBezTo>
                    <a:pt x="5061" y="5918"/>
                    <a:pt x="5096" y="5906"/>
                    <a:pt x="5144" y="5882"/>
                  </a:cubicBezTo>
                  <a:cubicBezTo>
                    <a:pt x="5239" y="5823"/>
                    <a:pt x="5287" y="5727"/>
                    <a:pt x="5263" y="5620"/>
                  </a:cubicBezTo>
                  <a:lnTo>
                    <a:pt x="5168" y="4954"/>
                  </a:lnTo>
                  <a:lnTo>
                    <a:pt x="6382" y="4954"/>
                  </a:lnTo>
                  <a:cubicBezTo>
                    <a:pt x="6763" y="4954"/>
                    <a:pt x="7085" y="4644"/>
                    <a:pt x="7085" y="4251"/>
                  </a:cubicBezTo>
                  <a:lnTo>
                    <a:pt x="7085" y="1417"/>
                  </a:lnTo>
                  <a:cubicBezTo>
                    <a:pt x="7085" y="1024"/>
                    <a:pt x="6775" y="715"/>
                    <a:pt x="6382" y="715"/>
                  </a:cubicBezTo>
                  <a:cubicBezTo>
                    <a:pt x="6370" y="310"/>
                    <a:pt x="6061" y="1"/>
                    <a:pt x="56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4"/>
            <p:cNvSpPr/>
            <p:nvPr/>
          </p:nvSpPr>
          <p:spPr>
            <a:xfrm>
              <a:off x="7193663" y="2003511"/>
              <a:ext cx="27308" cy="10248"/>
            </a:xfrm>
            <a:custGeom>
              <a:rect b="b" l="l" r="r" t="t"/>
              <a:pathLst>
                <a:path extrusionOk="0" h="322" w="858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703" y="322"/>
                  </a:lnTo>
                  <a:cubicBezTo>
                    <a:pt x="786" y="322"/>
                    <a:pt x="858" y="250"/>
                    <a:pt x="858" y="167"/>
                  </a:cubicBezTo>
                  <a:cubicBezTo>
                    <a:pt x="858" y="72"/>
                    <a:pt x="786" y="0"/>
                    <a:pt x="7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4"/>
            <p:cNvSpPr/>
            <p:nvPr/>
          </p:nvSpPr>
          <p:spPr>
            <a:xfrm>
              <a:off x="7233065" y="2003511"/>
              <a:ext cx="83802" cy="10248"/>
            </a:xfrm>
            <a:custGeom>
              <a:rect b="b" l="l" r="r" t="t"/>
              <a:pathLst>
                <a:path extrusionOk="0" h="322" w="2633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65" y="322"/>
                  </a:lnTo>
                  <a:cubicBezTo>
                    <a:pt x="2561" y="322"/>
                    <a:pt x="2632" y="250"/>
                    <a:pt x="2632" y="167"/>
                  </a:cubicBezTo>
                  <a:cubicBezTo>
                    <a:pt x="2632" y="72"/>
                    <a:pt x="2573" y="0"/>
                    <a:pt x="24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4"/>
            <p:cNvSpPr/>
            <p:nvPr/>
          </p:nvSpPr>
          <p:spPr>
            <a:xfrm>
              <a:off x="7193281" y="2031933"/>
              <a:ext cx="123936" cy="10248"/>
            </a:xfrm>
            <a:custGeom>
              <a:rect b="b" l="l" r="r" t="t"/>
              <a:pathLst>
                <a:path extrusionOk="0" h="322" w="3894">
                  <a:moveTo>
                    <a:pt x="155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3715" y="322"/>
                  </a:lnTo>
                  <a:cubicBezTo>
                    <a:pt x="3811" y="322"/>
                    <a:pt x="3882" y="250"/>
                    <a:pt x="3882" y="167"/>
                  </a:cubicBezTo>
                  <a:cubicBezTo>
                    <a:pt x="3894" y="71"/>
                    <a:pt x="3823" y="0"/>
                    <a:pt x="37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4"/>
            <p:cNvSpPr/>
            <p:nvPr/>
          </p:nvSpPr>
          <p:spPr>
            <a:xfrm>
              <a:off x="7193663" y="2059973"/>
              <a:ext cx="83770" cy="10248"/>
            </a:xfrm>
            <a:custGeom>
              <a:rect b="b" l="l" r="r" t="t"/>
              <a:pathLst>
                <a:path extrusionOk="0" h="322" w="2632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465" y="322"/>
                  </a:lnTo>
                  <a:cubicBezTo>
                    <a:pt x="2560" y="322"/>
                    <a:pt x="2632" y="250"/>
                    <a:pt x="2632" y="155"/>
                  </a:cubicBezTo>
                  <a:cubicBezTo>
                    <a:pt x="2632" y="72"/>
                    <a:pt x="2560" y="0"/>
                    <a:pt x="24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4"/>
            <p:cNvSpPr/>
            <p:nvPr/>
          </p:nvSpPr>
          <p:spPr>
            <a:xfrm>
              <a:off x="7289145" y="2059973"/>
              <a:ext cx="27722" cy="10248"/>
            </a:xfrm>
            <a:custGeom>
              <a:rect b="b" l="l" r="r" t="t"/>
              <a:pathLst>
                <a:path extrusionOk="0" h="322" w="871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703" y="322"/>
                  </a:lnTo>
                  <a:cubicBezTo>
                    <a:pt x="799" y="322"/>
                    <a:pt x="870" y="250"/>
                    <a:pt x="870" y="155"/>
                  </a:cubicBezTo>
                  <a:cubicBezTo>
                    <a:pt x="870" y="72"/>
                    <a:pt x="811" y="0"/>
                    <a:pt x="7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2"/>
          <p:cNvSpPr txBox="1"/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EXIT</a:t>
            </a:r>
            <a:r>
              <a:rPr lang="en"/>
              <a:t> NUMBERS FOR CERTAIN DATE RANGES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1" name="Google Shape;3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750" y="1180629"/>
            <a:ext cx="596265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4925" y="2850229"/>
            <a:ext cx="5943600" cy="1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3"/>
          <p:cNvSpPr txBox="1"/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MARCH NUMBERS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8" name="Google Shape;36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450" y="1263154"/>
            <a:ext cx="5943600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4"/>
          <p:cNvSpPr txBox="1"/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June</a:t>
            </a:r>
            <a:r>
              <a:rPr lang="en"/>
              <a:t> NUMBERS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4" name="Google Shape;37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925" y="1181104"/>
            <a:ext cx="5695950" cy="27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5"/>
          <p:cNvPicPr preferRelativeResize="0"/>
          <p:nvPr/>
        </p:nvPicPr>
        <p:blipFill rotWithShape="1">
          <a:blip r:embed="rId3">
            <a:alphaModFix/>
          </a:blip>
          <a:srcRect b="690" l="0" r="0" t="690"/>
          <a:stretch/>
        </p:blipFill>
        <p:spPr>
          <a:xfrm>
            <a:off x="0" y="-656750"/>
            <a:ext cx="9144000" cy="58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2750" y="210951"/>
            <a:ext cx="4818500" cy="427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 txBox="1"/>
          <p:nvPr/>
        </p:nvSpPr>
        <p:spPr>
          <a:xfrm>
            <a:off x="4761500" y="4573150"/>
            <a:ext cx="20586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Spartan Thin"/>
                <a:ea typeface="Spartan Thin"/>
                <a:cs typeface="Spartan Thin"/>
                <a:sym typeface="Spartan Thin"/>
              </a:rPr>
              <a:t>Source: </a:t>
            </a:r>
            <a:r>
              <a:rPr lang="en" sz="1000" u="sng">
                <a:solidFill>
                  <a:schemeClr val="hlink"/>
                </a:solidFill>
                <a:latin typeface="Spartan Thin"/>
                <a:ea typeface="Spartan Thin"/>
                <a:cs typeface="Spartan Thin"/>
                <a:sym typeface="Spartan Thin"/>
                <a:hlinkClick r:id="rId5"/>
              </a:rPr>
              <a:t>Womply</a:t>
            </a:r>
            <a:endParaRPr sz="1000">
              <a:solidFill>
                <a:srgbClr val="FFFFFF"/>
              </a:solidFill>
              <a:latin typeface="Spartan Thin"/>
              <a:ea typeface="Spartan Thin"/>
              <a:cs typeface="Spartan Thin"/>
              <a:sym typeface="Spartan Thin"/>
            </a:endParaRPr>
          </a:p>
        </p:txBody>
      </p:sp>
      <p:sp>
        <p:nvSpPr>
          <p:cNvPr id="168" name="Google Shape;168;p25"/>
          <p:cNvSpPr/>
          <p:nvPr/>
        </p:nvSpPr>
        <p:spPr>
          <a:xfrm>
            <a:off x="2222850" y="894050"/>
            <a:ext cx="442500" cy="2677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5"/>
          <p:cNvSpPr txBox="1"/>
          <p:nvPr/>
        </p:nvSpPr>
        <p:spPr>
          <a:xfrm>
            <a:off x="2427025" y="904625"/>
            <a:ext cx="6180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Spartan Thin"/>
                <a:ea typeface="Spartan Thin"/>
                <a:cs typeface="Spartan Thin"/>
                <a:sym typeface="Spartan Thin"/>
              </a:rPr>
              <a:t>10%</a:t>
            </a:r>
            <a:endParaRPr sz="900">
              <a:latin typeface="Spartan Thin"/>
              <a:ea typeface="Spartan Thin"/>
              <a:cs typeface="Spartan Thin"/>
              <a:sym typeface="Spartan Thin"/>
            </a:endParaRPr>
          </a:p>
        </p:txBody>
      </p:sp>
      <p:sp>
        <p:nvSpPr>
          <p:cNvPr id="170" name="Google Shape;170;p25"/>
          <p:cNvSpPr txBox="1"/>
          <p:nvPr/>
        </p:nvSpPr>
        <p:spPr>
          <a:xfrm>
            <a:off x="2427025" y="1486588"/>
            <a:ext cx="6180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Spartan Thin"/>
                <a:ea typeface="Spartan Thin"/>
                <a:cs typeface="Spartan Thin"/>
                <a:sym typeface="Spartan Thin"/>
              </a:rPr>
              <a:t>0%</a:t>
            </a:r>
            <a:endParaRPr sz="900">
              <a:latin typeface="Spartan Thin"/>
              <a:ea typeface="Spartan Thin"/>
              <a:cs typeface="Spartan Thin"/>
              <a:sym typeface="Spartan Thin"/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2350825" y="2068550"/>
            <a:ext cx="6180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Spartan Thin"/>
                <a:ea typeface="Spartan Thin"/>
                <a:cs typeface="Spartan Thin"/>
                <a:sym typeface="Spartan Thin"/>
              </a:rPr>
              <a:t>-1</a:t>
            </a:r>
            <a:r>
              <a:rPr lang="en" sz="900">
                <a:latin typeface="Spartan Thin"/>
                <a:ea typeface="Spartan Thin"/>
                <a:cs typeface="Spartan Thin"/>
                <a:sym typeface="Spartan Thin"/>
              </a:rPr>
              <a:t>0%</a:t>
            </a:r>
            <a:endParaRPr sz="900">
              <a:latin typeface="Spartan Thin"/>
              <a:ea typeface="Spartan Thin"/>
              <a:cs typeface="Spartan Thin"/>
              <a:sym typeface="Spartan Thin"/>
            </a:endParaRPr>
          </a:p>
        </p:txBody>
      </p:sp>
      <p:sp>
        <p:nvSpPr>
          <p:cNvPr id="172" name="Google Shape;172;p25"/>
          <p:cNvSpPr txBox="1"/>
          <p:nvPr/>
        </p:nvSpPr>
        <p:spPr>
          <a:xfrm>
            <a:off x="2350825" y="2650500"/>
            <a:ext cx="8445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Spartan Thin"/>
                <a:ea typeface="Spartan Thin"/>
                <a:cs typeface="Spartan Thin"/>
                <a:sym typeface="Spartan Thin"/>
              </a:rPr>
              <a:t>-2</a:t>
            </a:r>
            <a:r>
              <a:rPr lang="en" sz="900">
                <a:latin typeface="Spartan Thin"/>
                <a:ea typeface="Spartan Thin"/>
                <a:cs typeface="Spartan Thin"/>
                <a:sym typeface="Spartan Thin"/>
              </a:rPr>
              <a:t>0%</a:t>
            </a:r>
            <a:endParaRPr sz="900">
              <a:latin typeface="Spartan Thin"/>
              <a:ea typeface="Spartan Thin"/>
              <a:cs typeface="Spartan Thin"/>
              <a:sym typeface="Spartan Thin"/>
            </a:endParaRPr>
          </a:p>
        </p:txBody>
      </p:sp>
      <p:sp>
        <p:nvSpPr>
          <p:cNvPr id="173" name="Google Shape;173;p25"/>
          <p:cNvSpPr txBox="1"/>
          <p:nvPr/>
        </p:nvSpPr>
        <p:spPr>
          <a:xfrm>
            <a:off x="2350825" y="3232450"/>
            <a:ext cx="6180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Spartan Thin"/>
                <a:ea typeface="Spartan Thin"/>
                <a:cs typeface="Spartan Thin"/>
                <a:sym typeface="Spartan Thin"/>
              </a:rPr>
              <a:t>-30</a:t>
            </a:r>
            <a:r>
              <a:rPr lang="en" sz="900">
                <a:latin typeface="Spartan Thin"/>
                <a:ea typeface="Spartan Thin"/>
                <a:cs typeface="Spartan Thin"/>
                <a:sym typeface="Spartan Thin"/>
              </a:rPr>
              <a:t>%</a:t>
            </a:r>
            <a:endParaRPr sz="900">
              <a:latin typeface="Spartan Thin"/>
              <a:ea typeface="Spartan Thin"/>
              <a:cs typeface="Spartan Thin"/>
              <a:sym typeface="Spartan Thin"/>
            </a:endParaRPr>
          </a:p>
        </p:txBody>
      </p:sp>
      <p:sp>
        <p:nvSpPr>
          <p:cNvPr id="174" name="Google Shape;174;p25"/>
          <p:cNvSpPr/>
          <p:nvPr/>
        </p:nvSpPr>
        <p:spPr>
          <a:xfrm>
            <a:off x="2601750" y="3763700"/>
            <a:ext cx="4218300" cy="176700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5"/>
          <p:cNvSpPr txBox="1"/>
          <p:nvPr/>
        </p:nvSpPr>
        <p:spPr>
          <a:xfrm>
            <a:off x="2503650" y="3671800"/>
            <a:ext cx="7929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Spartan Thin"/>
                <a:ea typeface="Spartan Thin"/>
                <a:cs typeface="Spartan Thin"/>
                <a:sym typeface="Spartan Thin"/>
              </a:rPr>
              <a:t>Feb 16</a:t>
            </a:r>
            <a:endParaRPr sz="900">
              <a:latin typeface="Spartan Thin"/>
              <a:ea typeface="Spartan Thin"/>
              <a:cs typeface="Spartan Thin"/>
              <a:sym typeface="Spartan Thin"/>
            </a:endParaRPr>
          </a:p>
        </p:txBody>
      </p:sp>
      <p:sp>
        <p:nvSpPr>
          <p:cNvPr id="176" name="Google Shape;176;p25"/>
          <p:cNvSpPr txBox="1"/>
          <p:nvPr/>
        </p:nvSpPr>
        <p:spPr>
          <a:xfrm>
            <a:off x="3468975" y="3671800"/>
            <a:ext cx="7929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Spartan Thin"/>
                <a:ea typeface="Spartan Thin"/>
                <a:cs typeface="Spartan Thin"/>
                <a:sym typeface="Spartan Thin"/>
              </a:rPr>
              <a:t>Feb 23</a:t>
            </a:r>
            <a:endParaRPr sz="900">
              <a:latin typeface="Spartan Thin"/>
              <a:ea typeface="Spartan Thin"/>
              <a:cs typeface="Spartan Thin"/>
              <a:sym typeface="Spartan Thin"/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4404138" y="3671800"/>
            <a:ext cx="7929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Spartan Thin"/>
                <a:ea typeface="Spartan Thin"/>
                <a:cs typeface="Spartan Thin"/>
                <a:sym typeface="Spartan Thin"/>
              </a:rPr>
              <a:t>March</a:t>
            </a:r>
            <a:endParaRPr sz="900">
              <a:latin typeface="Spartan Thin"/>
              <a:ea typeface="Spartan Thin"/>
              <a:cs typeface="Spartan Thin"/>
              <a:sym typeface="Spartan Thin"/>
            </a:endParaRPr>
          </a:p>
        </p:txBody>
      </p:sp>
      <p:sp>
        <p:nvSpPr>
          <p:cNvPr id="178" name="Google Shape;178;p25"/>
          <p:cNvSpPr txBox="1"/>
          <p:nvPr/>
        </p:nvSpPr>
        <p:spPr>
          <a:xfrm>
            <a:off x="5318138" y="3671800"/>
            <a:ext cx="7929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Spartan Thin"/>
                <a:ea typeface="Spartan Thin"/>
                <a:cs typeface="Spartan Thin"/>
                <a:sym typeface="Spartan Thin"/>
              </a:rPr>
              <a:t>March 8</a:t>
            </a:r>
            <a:endParaRPr sz="900">
              <a:latin typeface="Spartan Thin"/>
              <a:ea typeface="Spartan Thin"/>
              <a:cs typeface="Spartan Thin"/>
              <a:sym typeface="Spartan Thin"/>
            </a:endParaRPr>
          </a:p>
        </p:txBody>
      </p:sp>
      <p:sp>
        <p:nvSpPr>
          <p:cNvPr id="179" name="Google Shape;179;p25"/>
          <p:cNvSpPr txBox="1"/>
          <p:nvPr/>
        </p:nvSpPr>
        <p:spPr>
          <a:xfrm>
            <a:off x="6217788" y="3671800"/>
            <a:ext cx="7929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Spartan Thin"/>
                <a:ea typeface="Spartan Thin"/>
                <a:cs typeface="Spartan Thin"/>
                <a:sym typeface="Spartan Thin"/>
              </a:rPr>
              <a:t>March 15</a:t>
            </a:r>
            <a:endParaRPr sz="900">
              <a:latin typeface="Spartan Thin"/>
              <a:ea typeface="Spartan Thin"/>
              <a:cs typeface="Spartan Thin"/>
              <a:sym typeface="Spartan Thin"/>
            </a:endParaRPr>
          </a:p>
        </p:txBody>
      </p:sp>
      <p:sp>
        <p:nvSpPr>
          <p:cNvPr id="180" name="Google Shape;180;p25"/>
          <p:cNvSpPr txBox="1"/>
          <p:nvPr/>
        </p:nvSpPr>
        <p:spPr>
          <a:xfrm>
            <a:off x="4261875" y="4000300"/>
            <a:ext cx="7929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Spartan Thin"/>
                <a:ea typeface="Spartan Thin"/>
                <a:cs typeface="Spartan Thin"/>
                <a:sym typeface="Spartan Thin"/>
              </a:rPr>
              <a:t>2020</a:t>
            </a:r>
            <a:endParaRPr sz="900">
              <a:latin typeface="Spartan Thin"/>
              <a:ea typeface="Spartan Thin"/>
              <a:cs typeface="Spartan Thin"/>
              <a:sym typeface="Spartan Thin"/>
            </a:endParaRPr>
          </a:p>
        </p:txBody>
      </p:sp>
      <p:sp>
        <p:nvSpPr>
          <p:cNvPr id="181" name="Google Shape;181;p25"/>
          <p:cNvSpPr txBox="1"/>
          <p:nvPr/>
        </p:nvSpPr>
        <p:spPr>
          <a:xfrm rot="-5400000">
            <a:off x="1129500" y="2185488"/>
            <a:ext cx="23628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Spartan Thin"/>
                <a:ea typeface="Spartan Thin"/>
                <a:cs typeface="Spartan Thin"/>
                <a:sym typeface="Spartan Thin"/>
              </a:rPr>
              <a:t>Restaurant Revenue Change</a:t>
            </a:r>
            <a:endParaRPr sz="800">
              <a:latin typeface="Spartan Thin"/>
              <a:ea typeface="Spartan Thin"/>
              <a:cs typeface="Spartan Thin"/>
              <a:sym typeface="Spartan Thi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>
            <p:ph idx="1" type="subTitle"/>
          </p:nvPr>
        </p:nvSpPr>
        <p:spPr>
          <a:xfrm>
            <a:off x="5190475" y="2617000"/>
            <a:ext cx="3240300" cy="15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you request </a:t>
            </a:r>
            <a:r>
              <a:rPr lang="en"/>
              <a:t>government</a:t>
            </a:r>
            <a:r>
              <a:rPr lang="en"/>
              <a:t> funds to support your members,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artan"/>
                <a:ea typeface="Spartan"/>
                <a:cs typeface="Spartan"/>
                <a:sym typeface="Spartan"/>
              </a:rPr>
              <a:t>we can give you </a:t>
            </a:r>
            <a:r>
              <a:rPr b="1" lang="en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rPr>
              <a:t>powerful data</a:t>
            </a:r>
            <a:r>
              <a:rPr b="1" lang="en">
                <a:latin typeface="Spartan"/>
                <a:ea typeface="Spartan"/>
                <a:cs typeface="Spartan"/>
                <a:sym typeface="Spartan"/>
              </a:rPr>
              <a:t> </a:t>
            </a:r>
            <a:endParaRPr b="1">
              <a:latin typeface="Spartan"/>
              <a:ea typeface="Spartan"/>
              <a:cs typeface="Spartan"/>
              <a:sym typeface="Spart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artan"/>
                <a:ea typeface="Spartan"/>
                <a:cs typeface="Spartan"/>
                <a:sym typeface="Spartan"/>
              </a:rPr>
              <a:t>to back your demands.</a:t>
            </a:r>
            <a:endParaRPr b="1"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87" name="Google Shape;187;p26"/>
          <p:cNvSpPr txBox="1"/>
          <p:nvPr>
            <p:ph idx="2" type="subTitle"/>
          </p:nvPr>
        </p:nvSpPr>
        <p:spPr>
          <a:xfrm>
            <a:off x="713225" y="2617875"/>
            <a:ext cx="3240300" cy="17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of foot-traffic =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of business.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have revenue numbers, but you need foot-traffic numbers to support why revenue is low.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6"/>
          <p:cNvSpPr txBox="1"/>
          <p:nvPr>
            <p:ph idx="3" type="subTitle"/>
          </p:nvPr>
        </p:nvSpPr>
        <p:spPr>
          <a:xfrm>
            <a:off x="5190475" y="1832350"/>
            <a:ext cx="3240300" cy="8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HELP</a:t>
            </a:r>
            <a:endParaRPr/>
          </a:p>
        </p:txBody>
      </p:sp>
      <p:sp>
        <p:nvSpPr>
          <p:cNvPr id="189" name="Google Shape;189;p26"/>
          <p:cNvSpPr txBox="1"/>
          <p:nvPr>
            <p:ph idx="4" type="subTitle"/>
          </p:nvPr>
        </p:nvSpPr>
        <p:spPr>
          <a:xfrm>
            <a:off x="713213" y="1831475"/>
            <a:ext cx="3240300" cy="829500"/>
          </a:xfrm>
          <a:prstGeom prst="rect">
            <a:avLst/>
          </a:prstGeom>
        </p:spPr>
        <p:txBody>
          <a:bodyPr anchorCtr="0" anchor="ctr" bIns="91425" lIns="91425" spcFirstLastPara="1" rIns="18287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7"/>
          <p:cNvPicPr preferRelativeResize="0"/>
          <p:nvPr/>
        </p:nvPicPr>
        <p:blipFill rotWithShape="1">
          <a:blip r:embed="rId3">
            <a:alphaModFix/>
          </a:blip>
          <a:srcRect b="6153" l="0" r="0" t="57821"/>
          <a:stretch/>
        </p:blipFill>
        <p:spPr>
          <a:xfrm>
            <a:off x="25" y="916675"/>
            <a:ext cx="9144002" cy="219547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7"/>
          <p:cNvSpPr txBox="1"/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</a:t>
            </a:r>
            <a:endParaRPr b="0">
              <a:solidFill>
                <a:schemeClr val="lt1"/>
              </a:solidFill>
            </a:endParaRPr>
          </a:p>
        </p:txBody>
      </p:sp>
      <p:sp>
        <p:nvSpPr>
          <p:cNvPr id="196" name="Google Shape;196;p27"/>
          <p:cNvSpPr txBox="1"/>
          <p:nvPr>
            <p:ph idx="4" type="subTitle"/>
          </p:nvPr>
        </p:nvSpPr>
        <p:spPr>
          <a:xfrm>
            <a:off x="3511369" y="3478925"/>
            <a:ext cx="2121300" cy="11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MTA’s raw data is </a:t>
            </a:r>
            <a:r>
              <a:rPr i="1" lang="en"/>
              <a:t>very</a:t>
            </a:r>
            <a:r>
              <a:rPr lang="en"/>
              <a:t> raw.  We cleaned it up without sacrifice to confidence in data’s accuracy</a:t>
            </a:r>
            <a:endParaRPr/>
          </a:p>
        </p:txBody>
      </p:sp>
      <p:sp>
        <p:nvSpPr>
          <p:cNvPr id="197" name="Google Shape;197;p27"/>
          <p:cNvSpPr txBox="1"/>
          <p:nvPr>
            <p:ph idx="6" type="subTitle"/>
          </p:nvPr>
        </p:nvSpPr>
        <p:spPr>
          <a:xfrm>
            <a:off x="6309500" y="3478925"/>
            <a:ext cx="2121300" cy="11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statistical calculations and graphs, we compared 2020 traffic to 2019 &amp; 2018</a:t>
            </a:r>
            <a:endParaRPr/>
          </a:p>
        </p:txBody>
      </p:sp>
      <p:sp>
        <p:nvSpPr>
          <p:cNvPr id="198" name="Google Shape;198;p27"/>
          <p:cNvSpPr txBox="1"/>
          <p:nvPr>
            <p:ph idx="2" type="subTitle"/>
          </p:nvPr>
        </p:nvSpPr>
        <p:spPr>
          <a:xfrm>
            <a:off x="713225" y="3478925"/>
            <a:ext cx="2121300" cy="11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10 busiest stations, w</a:t>
            </a:r>
            <a:r>
              <a:rPr lang="en"/>
              <a:t>e pulled MTA’s January - June numbers for 2020, 2019, and 2018</a:t>
            </a:r>
            <a:endParaRPr/>
          </a:p>
        </p:txBody>
      </p:sp>
      <p:sp>
        <p:nvSpPr>
          <p:cNvPr id="199" name="Google Shape;199;p27"/>
          <p:cNvSpPr/>
          <p:nvPr/>
        </p:nvSpPr>
        <p:spPr>
          <a:xfrm>
            <a:off x="1581875" y="2902525"/>
            <a:ext cx="384000" cy="38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7"/>
          <p:cNvSpPr/>
          <p:nvPr/>
        </p:nvSpPr>
        <p:spPr>
          <a:xfrm>
            <a:off x="4380019" y="2902525"/>
            <a:ext cx="384000" cy="38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7"/>
          <p:cNvSpPr/>
          <p:nvPr/>
        </p:nvSpPr>
        <p:spPr>
          <a:xfrm>
            <a:off x="7178150" y="2902525"/>
            <a:ext cx="384000" cy="38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7"/>
          <p:cNvSpPr txBox="1"/>
          <p:nvPr>
            <p:ph idx="1" type="subTitle"/>
          </p:nvPr>
        </p:nvSpPr>
        <p:spPr>
          <a:xfrm>
            <a:off x="1078325" y="2146275"/>
            <a:ext cx="13911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MTA NUMBERS</a:t>
            </a:r>
            <a:endParaRPr/>
          </a:p>
        </p:txBody>
      </p:sp>
      <p:sp>
        <p:nvSpPr>
          <p:cNvPr id="203" name="Google Shape;203;p27"/>
          <p:cNvSpPr txBox="1"/>
          <p:nvPr>
            <p:ph idx="3" type="subTitle"/>
          </p:nvPr>
        </p:nvSpPr>
        <p:spPr>
          <a:xfrm>
            <a:off x="3876469" y="2146275"/>
            <a:ext cx="13911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EXAMINE &amp; ‘CLEAN’ DATA</a:t>
            </a:r>
            <a:endParaRPr/>
          </a:p>
        </p:txBody>
      </p:sp>
      <p:sp>
        <p:nvSpPr>
          <p:cNvPr id="204" name="Google Shape;204;p27"/>
          <p:cNvSpPr txBox="1"/>
          <p:nvPr>
            <p:ph idx="5" type="subTitle"/>
          </p:nvPr>
        </p:nvSpPr>
        <p:spPr>
          <a:xfrm>
            <a:off x="6674600" y="2146275"/>
            <a:ext cx="13911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NUMBERS</a:t>
            </a:r>
            <a:endParaRPr/>
          </a:p>
        </p:txBody>
      </p:sp>
      <p:grpSp>
        <p:nvGrpSpPr>
          <p:cNvPr id="205" name="Google Shape;205;p27"/>
          <p:cNvGrpSpPr/>
          <p:nvPr/>
        </p:nvGrpSpPr>
        <p:grpSpPr>
          <a:xfrm>
            <a:off x="7239000" y="2926080"/>
            <a:ext cx="251408" cy="308294"/>
            <a:chOff x="3086313" y="2877049"/>
            <a:chExt cx="320143" cy="392581"/>
          </a:xfrm>
        </p:grpSpPr>
        <p:sp>
          <p:nvSpPr>
            <p:cNvPr id="206" name="Google Shape;206;p27"/>
            <p:cNvSpPr/>
            <p:nvPr/>
          </p:nvSpPr>
          <p:spPr>
            <a:xfrm>
              <a:off x="3125749" y="2915371"/>
              <a:ext cx="240505" cy="354259"/>
            </a:xfrm>
            <a:custGeom>
              <a:rect b="b" l="l" r="r" t="t"/>
              <a:pathLst>
                <a:path extrusionOk="0" h="11121" w="7550">
                  <a:moveTo>
                    <a:pt x="3775" y="2929"/>
                  </a:moveTo>
                  <a:lnTo>
                    <a:pt x="3918" y="3120"/>
                  </a:lnTo>
                  <a:cubicBezTo>
                    <a:pt x="3871" y="3144"/>
                    <a:pt x="3823" y="3144"/>
                    <a:pt x="3775" y="3144"/>
                  </a:cubicBezTo>
                  <a:cubicBezTo>
                    <a:pt x="3740" y="3132"/>
                    <a:pt x="3692" y="3120"/>
                    <a:pt x="3644" y="3120"/>
                  </a:cubicBezTo>
                  <a:lnTo>
                    <a:pt x="3775" y="2929"/>
                  </a:lnTo>
                  <a:close/>
                  <a:moveTo>
                    <a:pt x="4168" y="3501"/>
                  </a:moveTo>
                  <a:lnTo>
                    <a:pt x="4299" y="3703"/>
                  </a:lnTo>
                  <a:cubicBezTo>
                    <a:pt x="4126" y="3751"/>
                    <a:pt x="3948" y="3775"/>
                    <a:pt x="3769" y="3775"/>
                  </a:cubicBezTo>
                  <a:cubicBezTo>
                    <a:pt x="3591" y="3775"/>
                    <a:pt x="3412" y="3751"/>
                    <a:pt x="3239" y="3703"/>
                  </a:cubicBezTo>
                  <a:lnTo>
                    <a:pt x="3382" y="3501"/>
                  </a:lnTo>
                  <a:cubicBezTo>
                    <a:pt x="3513" y="3560"/>
                    <a:pt x="3644" y="3572"/>
                    <a:pt x="3775" y="3572"/>
                  </a:cubicBezTo>
                  <a:cubicBezTo>
                    <a:pt x="3918" y="3572"/>
                    <a:pt x="4049" y="3537"/>
                    <a:pt x="4168" y="3501"/>
                  </a:cubicBezTo>
                  <a:close/>
                  <a:moveTo>
                    <a:pt x="3120" y="4132"/>
                  </a:moveTo>
                  <a:cubicBezTo>
                    <a:pt x="3275" y="4180"/>
                    <a:pt x="3418" y="4191"/>
                    <a:pt x="3561" y="4215"/>
                  </a:cubicBezTo>
                  <a:lnTo>
                    <a:pt x="3561" y="8109"/>
                  </a:lnTo>
                  <a:lnTo>
                    <a:pt x="3120" y="8109"/>
                  </a:lnTo>
                  <a:lnTo>
                    <a:pt x="3120" y="4132"/>
                  </a:lnTo>
                  <a:close/>
                  <a:moveTo>
                    <a:pt x="4430" y="4132"/>
                  </a:moveTo>
                  <a:lnTo>
                    <a:pt x="4430" y="8109"/>
                  </a:lnTo>
                  <a:lnTo>
                    <a:pt x="4001" y="8109"/>
                  </a:lnTo>
                  <a:lnTo>
                    <a:pt x="4001" y="4215"/>
                  </a:lnTo>
                  <a:cubicBezTo>
                    <a:pt x="4156" y="4191"/>
                    <a:pt x="4287" y="4180"/>
                    <a:pt x="4430" y="4132"/>
                  </a:cubicBezTo>
                  <a:close/>
                  <a:moveTo>
                    <a:pt x="3799" y="441"/>
                  </a:moveTo>
                  <a:cubicBezTo>
                    <a:pt x="4668" y="441"/>
                    <a:pt x="5490" y="786"/>
                    <a:pt x="6121" y="1394"/>
                  </a:cubicBezTo>
                  <a:cubicBezTo>
                    <a:pt x="6752" y="2025"/>
                    <a:pt x="7097" y="2858"/>
                    <a:pt x="7097" y="3751"/>
                  </a:cubicBezTo>
                  <a:cubicBezTo>
                    <a:pt x="7097" y="4620"/>
                    <a:pt x="6752" y="5442"/>
                    <a:pt x="6157" y="6073"/>
                  </a:cubicBezTo>
                  <a:cubicBezTo>
                    <a:pt x="5609" y="6632"/>
                    <a:pt x="5299" y="7347"/>
                    <a:pt x="5240" y="8109"/>
                  </a:cubicBezTo>
                  <a:lnTo>
                    <a:pt x="4883" y="8109"/>
                  </a:lnTo>
                  <a:lnTo>
                    <a:pt x="4883" y="3822"/>
                  </a:lnTo>
                  <a:cubicBezTo>
                    <a:pt x="4883" y="3775"/>
                    <a:pt x="4871" y="3739"/>
                    <a:pt x="4835" y="3703"/>
                  </a:cubicBezTo>
                  <a:lnTo>
                    <a:pt x="3978" y="2406"/>
                  </a:lnTo>
                  <a:cubicBezTo>
                    <a:pt x="3930" y="2346"/>
                    <a:pt x="3871" y="2310"/>
                    <a:pt x="3799" y="2310"/>
                  </a:cubicBezTo>
                  <a:cubicBezTo>
                    <a:pt x="3716" y="2310"/>
                    <a:pt x="3644" y="2334"/>
                    <a:pt x="3620" y="2406"/>
                  </a:cubicBezTo>
                  <a:lnTo>
                    <a:pt x="2751" y="3703"/>
                  </a:lnTo>
                  <a:cubicBezTo>
                    <a:pt x="2728" y="3739"/>
                    <a:pt x="2704" y="3775"/>
                    <a:pt x="2704" y="3822"/>
                  </a:cubicBezTo>
                  <a:lnTo>
                    <a:pt x="2704" y="8109"/>
                  </a:lnTo>
                  <a:lnTo>
                    <a:pt x="2347" y="8109"/>
                  </a:lnTo>
                  <a:cubicBezTo>
                    <a:pt x="2287" y="7347"/>
                    <a:pt x="1977" y="6632"/>
                    <a:pt x="1430" y="6073"/>
                  </a:cubicBezTo>
                  <a:cubicBezTo>
                    <a:pt x="834" y="5465"/>
                    <a:pt x="501" y="4656"/>
                    <a:pt x="489" y="3810"/>
                  </a:cubicBezTo>
                  <a:cubicBezTo>
                    <a:pt x="477" y="2929"/>
                    <a:pt x="823" y="2096"/>
                    <a:pt x="1430" y="1453"/>
                  </a:cubicBezTo>
                  <a:cubicBezTo>
                    <a:pt x="2049" y="822"/>
                    <a:pt x="2870" y="453"/>
                    <a:pt x="3751" y="441"/>
                  </a:cubicBezTo>
                  <a:close/>
                  <a:moveTo>
                    <a:pt x="5228" y="8561"/>
                  </a:moveTo>
                  <a:lnTo>
                    <a:pt x="5228" y="8835"/>
                  </a:lnTo>
                  <a:lnTo>
                    <a:pt x="5228" y="8883"/>
                  </a:lnTo>
                  <a:lnTo>
                    <a:pt x="2335" y="8883"/>
                  </a:lnTo>
                  <a:lnTo>
                    <a:pt x="2335" y="8835"/>
                  </a:lnTo>
                  <a:lnTo>
                    <a:pt x="2335" y="8561"/>
                  </a:lnTo>
                  <a:close/>
                  <a:moveTo>
                    <a:pt x="5121" y="9311"/>
                  </a:moveTo>
                  <a:cubicBezTo>
                    <a:pt x="4942" y="9752"/>
                    <a:pt x="4525" y="10026"/>
                    <a:pt x="4037" y="10026"/>
                  </a:cubicBezTo>
                  <a:lnTo>
                    <a:pt x="3525" y="10026"/>
                  </a:lnTo>
                  <a:cubicBezTo>
                    <a:pt x="3037" y="10026"/>
                    <a:pt x="2620" y="9728"/>
                    <a:pt x="2442" y="9311"/>
                  </a:cubicBezTo>
                  <a:close/>
                  <a:moveTo>
                    <a:pt x="4049" y="10478"/>
                  </a:moveTo>
                  <a:cubicBezTo>
                    <a:pt x="4061" y="10478"/>
                    <a:pt x="4109" y="10478"/>
                    <a:pt x="4132" y="10490"/>
                  </a:cubicBezTo>
                  <a:cubicBezTo>
                    <a:pt x="4132" y="10597"/>
                    <a:pt x="4049" y="10668"/>
                    <a:pt x="3954" y="10668"/>
                  </a:cubicBezTo>
                  <a:lnTo>
                    <a:pt x="3620" y="10668"/>
                  </a:lnTo>
                  <a:cubicBezTo>
                    <a:pt x="3513" y="10668"/>
                    <a:pt x="3442" y="10585"/>
                    <a:pt x="3442" y="10490"/>
                  </a:cubicBezTo>
                  <a:lnTo>
                    <a:pt x="3442" y="10478"/>
                  </a:lnTo>
                  <a:close/>
                  <a:moveTo>
                    <a:pt x="3762" y="0"/>
                  </a:moveTo>
                  <a:cubicBezTo>
                    <a:pt x="3746" y="0"/>
                    <a:pt x="3731" y="0"/>
                    <a:pt x="3716" y="0"/>
                  </a:cubicBezTo>
                  <a:cubicBezTo>
                    <a:pt x="1656" y="24"/>
                    <a:pt x="1" y="1739"/>
                    <a:pt x="13" y="3810"/>
                  </a:cubicBezTo>
                  <a:cubicBezTo>
                    <a:pt x="25" y="4775"/>
                    <a:pt x="406" y="5680"/>
                    <a:pt x="1073" y="6370"/>
                  </a:cubicBezTo>
                  <a:cubicBezTo>
                    <a:pt x="1596" y="6906"/>
                    <a:pt x="1870" y="7609"/>
                    <a:pt x="1870" y="8335"/>
                  </a:cubicBezTo>
                  <a:lnTo>
                    <a:pt x="1870" y="8835"/>
                  </a:lnTo>
                  <a:cubicBezTo>
                    <a:pt x="1870" y="9549"/>
                    <a:pt x="2335" y="10168"/>
                    <a:pt x="2966" y="10383"/>
                  </a:cubicBezTo>
                  <a:lnTo>
                    <a:pt x="2966" y="10490"/>
                  </a:lnTo>
                  <a:cubicBezTo>
                    <a:pt x="2966" y="10835"/>
                    <a:pt x="3239" y="11121"/>
                    <a:pt x="3585" y="11121"/>
                  </a:cubicBezTo>
                  <a:lnTo>
                    <a:pt x="3930" y="11121"/>
                  </a:lnTo>
                  <a:cubicBezTo>
                    <a:pt x="4275" y="11121"/>
                    <a:pt x="4549" y="10835"/>
                    <a:pt x="4549" y="10490"/>
                  </a:cubicBezTo>
                  <a:lnTo>
                    <a:pt x="4549" y="10383"/>
                  </a:lnTo>
                  <a:cubicBezTo>
                    <a:pt x="5192" y="10168"/>
                    <a:pt x="5645" y="9549"/>
                    <a:pt x="5645" y="8835"/>
                  </a:cubicBezTo>
                  <a:lnTo>
                    <a:pt x="5645" y="8335"/>
                  </a:lnTo>
                  <a:cubicBezTo>
                    <a:pt x="5645" y="7609"/>
                    <a:pt x="5918" y="6918"/>
                    <a:pt x="6442" y="6382"/>
                  </a:cubicBezTo>
                  <a:cubicBezTo>
                    <a:pt x="7133" y="5680"/>
                    <a:pt x="7502" y="4751"/>
                    <a:pt x="7502" y="3763"/>
                  </a:cubicBezTo>
                  <a:cubicBezTo>
                    <a:pt x="7550" y="2751"/>
                    <a:pt x="7145" y="1798"/>
                    <a:pt x="6418" y="1084"/>
                  </a:cubicBezTo>
                  <a:cubicBezTo>
                    <a:pt x="5715" y="380"/>
                    <a:pt x="4757" y="0"/>
                    <a:pt x="3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7"/>
            <p:cNvSpPr/>
            <p:nvPr/>
          </p:nvSpPr>
          <p:spPr>
            <a:xfrm>
              <a:off x="3263076" y="2942511"/>
              <a:ext cx="79287" cy="99579"/>
            </a:xfrm>
            <a:custGeom>
              <a:rect b="b" l="l" r="r" t="t"/>
              <a:pathLst>
                <a:path extrusionOk="0" h="3126" w="2489">
                  <a:moveTo>
                    <a:pt x="246" y="1"/>
                  </a:moveTo>
                  <a:cubicBezTo>
                    <a:pt x="146" y="1"/>
                    <a:pt x="56" y="59"/>
                    <a:pt x="36" y="161"/>
                  </a:cubicBezTo>
                  <a:cubicBezTo>
                    <a:pt x="0" y="280"/>
                    <a:pt x="60" y="399"/>
                    <a:pt x="179" y="422"/>
                  </a:cubicBezTo>
                  <a:cubicBezTo>
                    <a:pt x="1286" y="744"/>
                    <a:pt x="2048" y="1768"/>
                    <a:pt x="2048" y="2899"/>
                  </a:cubicBezTo>
                  <a:cubicBezTo>
                    <a:pt x="2048" y="3018"/>
                    <a:pt x="2143" y="3125"/>
                    <a:pt x="2262" y="3125"/>
                  </a:cubicBezTo>
                  <a:cubicBezTo>
                    <a:pt x="2381" y="3125"/>
                    <a:pt x="2488" y="3018"/>
                    <a:pt x="2488" y="2899"/>
                  </a:cubicBezTo>
                  <a:cubicBezTo>
                    <a:pt x="2488" y="1577"/>
                    <a:pt x="1595" y="387"/>
                    <a:pt x="298" y="6"/>
                  </a:cubicBezTo>
                  <a:cubicBezTo>
                    <a:pt x="280" y="2"/>
                    <a:pt x="263" y="1"/>
                    <a:pt x="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7"/>
            <p:cNvSpPr/>
            <p:nvPr/>
          </p:nvSpPr>
          <p:spPr>
            <a:xfrm>
              <a:off x="3237656" y="2939262"/>
              <a:ext cx="20897" cy="14462"/>
            </a:xfrm>
            <a:custGeom>
              <a:rect b="b" l="l" r="r" t="t"/>
              <a:pathLst>
                <a:path extrusionOk="0" h="454" w="656">
                  <a:moveTo>
                    <a:pt x="227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7" y="453"/>
                  </a:cubicBezTo>
                  <a:lnTo>
                    <a:pt x="417" y="453"/>
                  </a:lnTo>
                  <a:cubicBezTo>
                    <a:pt x="536" y="453"/>
                    <a:pt x="619" y="358"/>
                    <a:pt x="643" y="251"/>
                  </a:cubicBezTo>
                  <a:cubicBezTo>
                    <a:pt x="655" y="108"/>
                    <a:pt x="560" y="1"/>
                    <a:pt x="4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7"/>
            <p:cNvSpPr/>
            <p:nvPr/>
          </p:nvSpPr>
          <p:spPr>
            <a:xfrm>
              <a:off x="3379888" y="3029539"/>
              <a:ext cx="26567" cy="14048"/>
            </a:xfrm>
            <a:custGeom>
              <a:rect b="b" l="l" r="r" t="t"/>
              <a:pathLst>
                <a:path extrusionOk="0" h="441" w="834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6"/>
                    <a:pt x="107" y="441"/>
                    <a:pt x="226" y="441"/>
                  </a:cubicBezTo>
                  <a:lnTo>
                    <a:pt x="607" y="441"/>
                  </a:lnTo>
                  <a:cubicBezTo>
                    <a:pt x="726" y="441"/>
                    <a:pt x="834" y="346"/>
                    <a:pt x="834" y="226"/>
                  </a:cubicBezTo>
                  <a:cubicBezTo>
                    <a:pt x="822" y="107"/>
                    <a:pt x="726" y="0"/>
                    <a:pt x="6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7"/>
            <p:cNvSpPr/>
            <p:nvPr/>
          </p:nvSpPr>
          <p:spPr>
            <a:xfrm>
              <a:off x="3086313" y="3029539"/>
              <a:ext cx="26599" cy="14048"/>
            </a:xfrm>
            <a:custGeom>
              <a:rect b="b" l="l" r="r" t="t"/>
              <a:pathLst>
                <a:path extrusionOk="0" h="441" w="835">
                  <a:moveTo>
                    <a:pt x="227" y="0"/>
                  </a:moveTo>
                  <a:cubicBezTo>
                    <a:pt x="108" y="0"/>
                    <a:pt x="1" y="107"/>
                    <a:pt x="1" y="226"/>
                  </a:cubicBezTo>
                  <a:cubicBezTo>
                    <a:pt x="1" y="346"/>
                    <a:pt x="108" y="441"/>
                    <a:pt x="227" y="441"/>
                  </a:cubicBezTo>
                  <a:lnTo>
                    <a:pt x="608" y="441"/>
                  </a:lnTo>
                  <a:cubicBezTo>
                    <a:pt x="727" y="441"/>
                    <a:pt x="834" y="346"/>
                    <a:pt x="834" y="226"/>
                  </a:cubicBezTo>
                  <a:cubicBezTo>
                    <a:pt x="834" y="107"/>
                    <a:pt x="727" y="0"/>
                    <a:pt x="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7"/>
            <p:cNvSpPr/>
            <p:nvPr/>
          </p:nvSpPr>
          <p:spPr>
            <a:xfrm>
              <a:off x="3359788" y="2953469"/>
              <a:ext cx="26567" cy="20355"/>
            </a:xfrm>
            <a:custGeom>
              <a:rect b="b" l="l" r="r" t="t"/>
              <a:pathLst>
                <a:path extrusionOk="0" h="639" w="834">
                  <a:moveTo>
                    <a:pt x="594" y="0"/>
                  </a:moveTo>
                  <a:cubicBezTo>
                    <a:pt x="555" y="0"/>
                    <a:pt x="514" y="13"/>
                    <a:pt x="476" y="43"/>
                  </a:cubicBezTo>
                  <a:lnTo>
                    <a:pt x="155" y="233"/>
                  </a:lnTo>
                  <a:cubicBezTo>
                    <a:pt x="48" y="293"/>
                    <a:pt x="0" y="424"/>
                    <a:pt x="83" y="531"/>
                  </a:cubicBezTo>
                  <a:cubicBezTo>
                    <a:pt x="119" y="602"/>
                    <a:pt x="203" y="638"/>
                    <a:pt x="274" y="638"/>
                  </a:cubicBezTo>
                  <a:cubicBezTo>
                    <a:pt x="310" y="638"/>
                    <a:pt x="345" y="614"/>
                    <a:pt x="381" y="602"/>
                  </a:cubicBezTo>
                  <a:lnTo>
                    <a:pt x="703" y="412"/>
                  </a:lnTo>
                  <a:cubicBezTo>
                    <a:pt x="810" y="352"/>
                    <a:pt x="834" y="221"/>
                    <a:pt x="774" y="114"/>
                  </a:cubicBezTo>
                  <a:cubicBezTo>
                    <a:pt x="735" y="45"/>
                    <a:pt x="667" y="0"/>
                    <a:pt x="5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3106413" y="3100034"/>
              <a:ext cx="26599" cy="20164"/>
            </a:xfrm>
            <a:custGeom>
              <a:rect b="b" l="l" r="r" t="t"/>
              <a:pathLst>
                <a:path extrusionOk="0" h="633" w="835">
                  <a:moveTo>
                    <a:pt x="590" y="0"/>
                  </a:moveTo>
                  <a:cubicBezTo>
                    <a:pt x="550" y="0"/>
                    <a:pt x="511" y="12"/>
                    <a:pt x="477" y="38"/>
                  </a:cubicBezTo>
                  <a:lnTo>
                    <a:pt x="144" y="228"/>
                  </a:lnTo>
                  <a:cubicBezTo>
                    <a:pt x="36" y="288"/>
                    <a:pt x="1" y="419"/>
                    <a:pt x="72" y="526"/>
                  </a:cubicBezTo>
                  <a:cubicBezTo>
                    <a:pt x="108" y="597"/>
                    <a:pt x="191" y="633"/>
                    <a:pt x="263" y="633"/>
                  </a:cubicBezTo>
                  <a:cubicBezTo>
                    <a:pt x="310" y="633"/>
                    <a:pt x="334" y="609"/>
                    <a:pt x="370" y="597"/>
                  </a:cubicBezTo>
                  <a:lnTo>
                    <a:pt x="691" y="407"/>
                  </a:lnTo>
                  <a:cubicBezTo>
                    <a:pt x="787" y="347"/>
                    <a:pt x="834" y="216"/>
                    <a:pt x="775" y="109"/>
                  </a:cubicBezTo>
                  <a:cubicBezTo>
                    <a:pt x="736" y="40"/>
                    <a:pt x="663" y="0"/>
                    <a:pt x="5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3308565" y="2897277"/>
              <a:ext cx="22044" cy="24178"/>
            </a:xfrm>
            <a:custGeom>
              <a:rect b="b" l="l" r="r" t="t"/>
              <a:pathLst>
                <a:path extrusionOk="0" h="759" w="692">
                  <a:moveTo>
                    <a:pt x="441" y="1"/>
                  </a:moveTo>
                  <a:cubicBezTo>
                    <a:pt x="369" y="1"/>
                    <a:pt x="301" y="35"/>
                    <a:pt x="263" y="104"/>
                  </a:cubicBezTo>
                  <a:lnTo>
                    <a:pt x="60" y="438"/>
                  </a:lnTo>
                  <a:cubicBezTo>
                    <a:pt x="1" y="533"/>
                    <a:pt x="37" y="676"/>
                    <a:pt x="144" y="735"/>
                  </a:cubicBezTo>
                  <a:cubicBezTo>
                    <a:pt x="167" y="747"/>
                    <a:pt x="215" y="759"/>
                    <a:pt x="239" y="759"/>
                  </a:cubicBezTo>
                  <a:cubicBezTo>
                    <a:pt x="322" y="759"/>
                    <a:pt x="394" y="711"/>
                    <a:pt x="441" y="652"/>
                  </a:cubicBezTo>
                  <a:lnTo>
                    <a:pt x="632" y="330"/>
                  </a:lnTo>
                  <a:cubicBezTo>
                    <a:pt x="691" y="223"/>
                    <a:pt x="656" y="92"/>
                    <a:pt x="560" y="33"/>
                  </a:cubicBezTo>
                  <a:cubicBezTo>
                    <a:pt x="522" y="11"/>
                    <a:pt x="481" y="1"/>
                    <a:pt x="4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7"/>
            <p:cNvSpPr/>
            <p:nvPr/>
          </p:nvSpPr>
          <p:spPr>
            <a:xfrm>
              <a:off x="3239153" y="2877049"/>
              <a:ext cx="14080" cy="26599"/>
            </a:xfrm>
            <a:custGeom>
              <a:rect b="b" l="l" r="r" t="t"/>
              <a:pathLst>
                <a:path extrusionOk="0" h="835" w="442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608"/>
                  </a:lnTo>
                  <a:cubicBezTo>
                    <a:pt x="1" y="727"/>
                    <a:pt x="96" y="834"/>
                    <a:pt x="215" y="834"/>
                  </a:cubicBezTo>
                  <a:cubicBezTo>
                    <a:pt x="334" y="834"/>
                    <a:pt x="441" y="727"/>
                    <a:pt x="441" y="608"/>
                  </a:cubicBezTo>
                  <a:lnTo>
                    <a:pt x="441" y="215"/>
                  </a:lnTo>
                  <a:cubicBezTo>
                    <a:pt x="441" y="96"/>
                    <a:pt x="358" y="1"/>
                    <a:pt x="2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7"/>
            <p:cNvSpPr/>
            <p:nvPr/>
          </p:nvSpPr>
          <p:spPr>
            <a:xfrm>
              <a:off x="3161809" y="2897500"/>
              <a:ext cx="22394" cy="24337"/>
            </a:xfrm>
            <a:custGeom>
              <a:rect b="b" l="l" r="r" t="t"/>
              <a:pathLst>
                <a:path extrusionOk="0" h="764" w="703">
                  <a:moveTo>
                    <a:pt x="262" y="0"/>
                  </a:moveTo>
                  <a:cubicBezTo>
                    <a:pt x="222" y="0"/>
                    <a:pt x="181" y="12"/>
                    <a:pt x="143" y="38"/>
                  </a:cubicBezTo>
                  <a:cubicBezTo>
                    <a:pt x="48" y="97"/>
                    <a:pt x="0" y="228"/>
                    <a:pt x="72" y="335"/>
                  </a:cubicBezTo>
                  <a:lnTo>
                    <a:pt x="262" y="669"/>
                  </a:lnTo>
                  <a:cubicBezTo>
                    <a:pt x="310" y="740"/>
                    <a:pt x="381" y="764"/>
                    <a:pt x="464" y="764"/>
                  </a:cubicBezTo>
                  <a:cubicBezTo>
                    <a:pt x="500" y="764"/>
                    <a:pt x="536" y="752"/>
                    <a:pt x="560" y="740"/>
                  </a:cubicBezTo>
                  <a:cubicBezTo>
                    <a:pt x="667" y="681"/>
                    <a:pt x="703" y="550"/>
                    <a:pt x="643" y="442"/>
                  </a:cubicBezTo>
                  <a:lnTo>
                    <a:pt x="441" y="109"/>
                  </a:lnTo>
                  <a:cubicBezTo>
                    <a:pt x="402" y="40"/>
                    <a:pt x="334" y="0"/>
                    <a:pt x="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7"/>
            <p:cNvSpPr/>
            <p:nvPr/>
          </p:nvSpPr>
          <p:spPr>
            <a:xfrm>
              <a:off x="3106413" y="2953151"/>
              <a:ext cx="26599" cy="19909"/>
            </a:xfrm>
            <a:custGeom>
              <a:rect b="b" l="l" r="r" t="t"/>
              <a:pathLst>
                <a:path extrusionOk="0" h="625" w="835">
                  <a:moveTo>
                    <a:pt x="246" y="0"/>
                  </a:moveTo>
                  <a:cubicBezTo>
                    <a:pt x="168" y="0"/>
                    <a:pt x="92" y="40"/>
                    <a:pt x="60" y="112"/>
                  </a:cubicBezTo>
                  <a:cubicBezTo>
                    <a:pt x="1" y="208"/>
                    <a:pt x="25" y="350"/>
                    <a:pt x="132" y="410"/>
                  </a:cubicBezTo>
                  <a:lnTo>
                    <a:pt x="453" y="600"/>
                  </a:lnTo>
                  <a:cubicBezTo>
                    <a:pt x="489" y="612"/>
                    <a:pt x="537" y="624"/>
                    <a:pt x="560" y="624"/>
                  </a:cubicBezTo>
                  <a:cubicBezTo>
                    <a:pt x="632" y="624"/>
                    <a:pt x="715" y="589"/>
                    <a:pt x="751" y="529"/>
                  </a:cubicBezTo>
                  <a:cubicBezTo>
                    <a:pt x="834" y="422"/>
                    <a:pt x="787" y="291"/>
                    <a:pt x="679" y="231"/>
                  </a:cubicBezTo>
                  <a:lnTo>
                    <a:pt x="358" y="29"/>
                  </a:lnTo>
                  <a:cubicBezTo>
                    <a:pt x="323" y="10"/>
                    <a:pt x="284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7"/>
            <p:cNvSpPr/>
            <p:nvPr/>
          </p:nvSpPr>
          <p:spPr>
            <a:xfrm>
              <a:off x="3360520" y="3099811"/>
              <a:ext cx="25834" cy="20005"/>
            </a:xfrm>
            <a:custGeom>
              <a:rect b="b" l="l" r="r" t="t"/>
              <a:pathLst>
                <a:path extrusionOk="0" h="628" w="811">
                  <a:moveTo>
                    <a:pt x="239" y="1"/>
                  </a:moveTo>
                  <a:cubicBezTo>
                    <a:pt x="167" y="1"/>
                    <a:pt x="99" y="35"/>
                    <a:pt x="60" y="104"/>
                  </a:cubicBezTo>
                  <a:cubicBezTo>
                    <a:pt x="1" y="211"/>
                    <a:pt x="25" y="342"/>
                    <a:pt x="132" y="402"/>
                  </a:cubicBezTo>
                  <a:lnTo>
                    <a:pt x="453" y="592"/>
                  </a:lnTo>
                  <a:cubicBezTo>
                    <a:pt x="489" y="604"/>
                    <a:pt x="537" y="628"/>
                    <a:pt x="561" y="628"/>
                  </a:cubicBezTo>
                  <a:cubicBezTo>
                    <a:pt x="632" y="628"/>
                    <a:pt x="715" y="580"/>
                    <a:pt x="751" y="521"/>
                  </a:cubicBezTo>
                  <a:cubicBezTo>
                    <a:pt x="811" y="426"/>
                    <a:pt x="787" y="283"/>
                    <a:pt x="680" y="223"/>
                  </a:cubicBezTo>
                  <a:lnTo>
                    <a:pt x="358" y="33"/>
                  </a:lnTo>
                  <a:cubicBezTo>
                    <a:pt x="320" y="11"/>
                    <a:pt x="279" y="1"/>
                    <a:pt x="2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" name="Google Shape;218;p27"/>
          <p:cNvGrpSpPr/>
          <p:nvPr/>
        </p:nvGrpSpPr>
        <p:grpSpPr>
          <a:xfrm>
            <a:off x="4434840" y="2971800"/>
            <a:ext cx="251416" cy="250465"/>
            <a:chOff x="4195399" y="1970604"/>
            <a:chExt cx="344878" cy="343573"/>
          </a:xfrm>
        </p:grpSpPr>
        <p:sp>
          <p:nvSpPr>
            <p:cNvPr id="219" name="Google Shape;219;p27"/>
            <p:cNvSpPr/>
            <p:nvPr/>
          </p:nvSpPr>
          <p:spPr>
            <a:xfrm>
              <a:off x="4195399" y="1970604"/>
              <a:ext cx="344878" cy="343573"/>
            </a:xfrm>
            <a:custGeom>
              <a:rect b="b" l="l" r="r" t="t"/>
              <a:pathLst>
                <a:path extrusionOk="0" h="10794" w="10835">
                  <a:moveTo>
                    <a:pt x="4155" y="6287"/>
                  </a:moveTo>
                  <a:cubicBezTo>
                    <a:pt x="4274" y="6418"/>
                    <a:pt x="4417" y="6561"/>
                    <a:pt x="4572" y="6704"/>
                  </a:cubicBezTo>
                  <a:lnTo>
                    <a:pt x="3977" y="7299"/>
                  </a:lnTo>
                  <a:lnTo>
                    <a:pt x="3929" y="7252"/>
                  </a:lnTo>
                  <a:lnTo>
                    <a:pt x="3596" y="6918"/>
                  </a:lnTo>
                  <a:lnTo>
                    <a:pt x="3560" y="6883"/>
                  </a:lnTo>
                  <a:lnTo>
                    <a:pt x="4155" y="6287"/>
                  </a:lnTo>
                  <a:close/>
                  <a:moveTo>
                    <a:pt x="3203" y="7064"/>
                  </a:moveTo>
                  <a:cubicBezTo>
                    <a:pt x="3271" y="7064"/>
                    <a:pt x="3340" y="7091"/>
                    <a:pt x="3393" y="7144"/>
                  </a:cubicBezTo>
                  <a:lnTo>
                    <a:pt x="3715" y="7478"/>
                  </a:lnTo>
                  <a:cubicBezTo>
                    <a:pt x="3810" y="7573"/>
                    <a:pt x="3822" y="7740"/>
                    <a:pt x="3715" y="7847"/>
                  </a:cubicBezTo>
                  <a:lnTo>
                    <a:pt x="3524" y="8037"/>
                  </a:lnTo>
                  <a:lnTo>
                    <a:pt x="2822" y="7335"/>
                  </a:lnTo>
                  <a:lnTo>
                    <a:pt x="3012" y="7144"/>
                  </a:lnTo>
                  <a:cubicBezTo>
                    <a:pt x="3066" y="7091"/>
                    <a:pt x="3134" y="7064"/>
                    <a:pt x="3203" y="7064"/>
                  </a:cubicBezTo>
                  <a:close/>
                  <a:moveTo>
                    <a:pt x="2608" y="7549"/>
                  </a:moveTo>
                  <a:lnTo>
                    <a:pt x="3298" y="8252"/>
                  </a:lnTo>
                  <a:lnTo>
                    <a:pt x="1143" y="10407"/>
                  </a:lnTo>
                  <a:cubicBezTo>
                    <a:pt x="1089" y="10460"/>
                    <a:pt x="1024" y="10487"/>
                    <a:pt x="959" y="10487"/>
                  </a:cubicBezTo>
                  <a:cubicBezTo>
                    <a:pt x="893" y="10487"/>
                    <a:pt x="828" y="10460"/>
                    <a:pt x="774" y="10407"/>
                  </a:cubicBezTo>
                  <a:lnTo>
                    <a:pt x="441" y="10073"/>
                  </a:lnTo>
                  <a:cubicBezTo>
                    <a:pt x="345" y="9978"/>
                    <a:pt x="345" y="9811"/>
                    <a:pt x="441" y="9704"/>
                  </a:cubicBezTo>
                  <a:lnTo>
                    <a:pt x="2608" y="7549"/>
                  </a:lnTo>
                  <a:close/>
                  <a:moveTo>
                    <a:pt x="7037" y="1"/>
                  </a:moveTo>
                  <a:cubicBezTo>
                    <a:pt x="3941" y="1"/>
                    <a:pt x="2155" y="3513"/>
                    <a:pt x="3953" y="6013"/>
                  </a:cubicBezTo>
                  <a:lnTo>
                    <a:pt x="3239" y="6728"/>
                  </a:lnTo>
                  <a:cubicBezTo>
                    <a:pt x="3224" y="6727"/>
                    <a:pt x="3209" y="6726"/>
                    <a:pt x="3194" y="6726"/>
                  </a:cubicBezTo>
                  <a:cubicBezTo>
                    <a:pt x="3036" y="6726"/>
                    <a:pt x="2907" y="6785"/>
                    <a:pt x="2798" y="6894"/>
                  </a:cubicBezTo>
                  <a:lnTo>
                    <a:pt x="226" y="9466"/>
                  </a:lnTo>
                  <a:cubicBezTo>
                    <a:pt x="0" y="9692"/>
                    <a:pt x="0" y="10061"/>
                    <a:pt x="226" y="10288"/>
                  </a:cubicBezTo>
                  <a:lnTo>
                    <a:pt x="548" y="10633"/>
                  </a:lnTo>
                  <a:cubicBezTo>
                    <a:pt x="661" y="10740"/>
                    <a:pt x="810" y="10794"/>
                    <a:pt x="959" y="10794"/>
                  </a:cubicBezTo>
                  <a:cubicBezTo>
                    <a:pt x="1107" y="10794"/>
                    <a:pt x="1256" y="10740"/>
                    <a:pt x="1369" y="10633"/>
                  </a:cubicBezTo>
                  <a:lnTo>
                    <a:pt x="3631" y="8371"/>
                  </a:lnTo>
                  <a:lnTo>
                    <a:pt x="3941" y="8049"/>
                  </a:lnTo>
                  <a:cubicBezTo>
                    <a:pt x="4060" y="7930"/>
                    <a:pt x="4120" y="7775"/>
                    <a:pt x="4108" y="7609"/>
                  </a:cubicBezTo>
                  <a:lnTo>
                    <a:pt x="4822" y="6894"/>
                  </a:lnTo>
                  <a:cubicBezTo>
                    <a:pt x="5358" y="7275"/>
                    <a:pt x="6001" y="7514"/>
                    <a:pt x="6656" y="7597"/>
                  </a:cubicBezTo>
                  <a:lnTo>
                    <a:pt x="6668" y="7597"/>
                  </a:lnTo>
                  <a:cubicBezTo>
                    <a:pt x="6739" y="7597"/>
                    <a:pt x="6810" y="7537"/>
                    <a:pt x="6834" y="7442"/>
                  </a:cubicBezTo>
                  <a:cubicBezTo>
                    <a:pt x="6846" y="7359"/>
                    <a:pt x="6775" y="7275"/>
                    <a:pt x="6691" y="7264"/>
                  </a:cubicBezTo>
                  <a:cubicBezTo>
                    <a:pt x="6013" y="7192"/>
                    <a:pt x="5370" y="6918"/>
                    <a:pt x="4846" y="6502"/>
                  </a:cubicBezTo>
                  <a:cubicBezTo>
                    <a:pt x="2286" y="4442"/>
                    <a:pt x="3798" y="334"/>
                    <a:pt x="7037" y="334"/>
                  </a:cubicBezTo>
                  <a:cubicBezTo>
                    <a:pt x="8870" y="334"/>
                    <a:pt x="10323" y="1715"/>
                    <a:pt x="10501" y="3454"/>
                  </a:cubicBezTo>
                  <a:cubicBezTo>
                    <a:pt x="10522" y="3535"/>
                    <a:pt x="10576" y="3590"/>
                    <a:pt x="10644" y="3590"/>
                  </a:cubicBezTo>
                  <a:cubicBezTo>
                    <a:pt x="10655" y="3590"/>
                    <a:pt x="10668" y="3588"/>
                    <a:pt x="10680" y="3584"/>
                  </a:cubicBezTo>
                  <a:cubicBezTo>
                    <a:pt x="10775" y="3573"/>
                    <a:pt x="10835" y="3501"/>
                    <a:pt x="10823" y="3406"/>
                  </a:cubicBezTo>
                  <a:cubicBezTo>
                    <a:pt x="10620" y="1525"/>
                    <a:pt x="9037" y="1"/>
                    <a:pt x="70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7"/>
            <p:cNvSpPr/>
            <p:nvPr/>
          </p:nvSpPr>
          <p:spPr>
            <a:xfrm>
              <a:off x="4311356" y="1993458"/>
              <a:ext cx="206959" cy="197378"/>
            </a:xfrm>
            <a:custGeom>
              <a:rect b="b" l="l" r="r" t="t"/>
              <a:pathLst>
                <a:path extrusionOk="0" h="6201" w="6502">
                  <a:moveTo>
                    <a:pt x="3394" y="295"/>
                  </a:moveTo>
                  <a:cubicBezTo>
                    <a:pt x="4930" y="295"/>
                    <a:pt x="6180" y="1533"/>
                    <a:pt x="6180" y="3081"/>
                  </a:cubicBezTo>
                  <a:cubicBezTo>
                    <a:pt x="6180" y="4641"/>
                    <a:pt x="4930" y="5879"/>
                    <a:pt x="3394" y="5879"/>
                  </a:cubicBezTo>
                  <a:cubicBezTo>
                    <a:pt x="2679" y="5879"/>
                    <a:pt x="1965" y="5605"/>
                    <a:pt x="1429" y="5057"/>
                  </a:cubicBezTo>
                  <a:cubicBezTo>
                    <a:pt x="346" y="3974"/>
                    <a:pt x="346" y="2200"/>
                    <a:pt x="1429" y="1116"/>
                  </a:cubicBezTo>
                  <a:cubicBezTo>
                    <a:pt x="1977" y="569"/>
                    <a:pt x="2679" y="295"/>
                    <a:pt x="3394" y="295"/>
                  </a:cubicBezTo>
                  <a:close/>
                  <a:moveTo>
                    <a:pt x="3404" y="0"/>
                  </a:moveTo>
                  <a:cubicBezTo>
                    <a:pt x="2608" y="0"/>
                    <a:pt x="1810" y="301"/>
                    <a:pt x="1203" y="902"/>
                  </a:cubicBezTo>
                  <a:cubicBezTo>
                    <a:pt x="0" y="2116"/>
                    <a:pt x="0" y="4093"/>
                    <a:pt x="1203" y="5295"/>
                  </a:cubicBezTo>
                  <a:cubicBezTo>
                    <a:pt x="1822" y="5903"/>
                    <a:pt x="2608" y="6200"/>
                    <a:pt x="3394" y="6200"/>
                  </a:cubicBezTo>
                  <a:cubicBezTo>
                    <a:pt x="5108" y="6188"/>
                    <a:pt x="6501" y="4819"/>
                    <a:pt x="6501" y="3093"/>
                  </a:cubicBezTo>
                  <a:cubicBezTo>
                    <a:pt x="6501" y="2259"/>
                    <a:pt x="6180" y="1485"/>
                    <a:pt x="5596" y="902"/>
                  </a:cubicBezTo>
                  <a:cubicBezTo>
                    <a:pt x="4995" y="301"/>
                    <a:pt x="4200" y="0"/>
                    <a:pt x="3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7"/>
            <p:cNvSpPr/>
            <p:nvPr/>
          </p:nvSpPr>
          <p:spPr>
            <a:xfrm>
              <a:off x="4372374" y="2030476"/>
              <a:ext cx="94026" cy="114493"/>
            </a:xfrm>
            <a:custGeom>
              <a:rect b="b" l="l" r="r" t="t"/>
              <a:pathLst>
                <a:path extrusionOk="0" h="3597" w="2954">
                  <a:moveTo>
                    <a:pt x="1477" y="310"/>
                  </a:moveTo>
                  <a:cubicBezTo>
                    <a:pt x="1834" y="310"/>
                    <a:pt x="2120" y="584"/>
                    <a:pt x="2120" y="953"/>
                  </a:cubicBezTo>
                  <a:cubicBezTo>
                    <a:pt x="2120" y="1311"/>
                    <a:pt x="1834" y="1584"/>
                    <a:pt x="1477" y="1584"/>
                  </a:cubicBezTo>
                  <a:cubicBezTo>
                    <a:pt x="1119" y="1584"/>
                    <a:pt x="834" y="1311"/>
                    <a:pt x="834" y="953"/>
                  </a:cubicBezTo>
                  <a:cubicBezTo>
                    <a:pt x="834" y="596"/>
                    <a:pt x="1119" y="310"/>
                    <a:pt x="1477" y="310"/>
                  </a:cubicBezTo>
                  <a:close/>
                  <a:moveTo>
                    <a:pt x="1905" y="1918"/>
                  </a:moveTo>
                  <a:cubicBezTo>
                    <a:pt x="2298" y="1918"/>
                    <a:pt x="2608" y="2227"/>
                    <a:pt x="2608" y="2620"/>
                  </a:cubicBezTo>
                  <a:lnTo>
                    <a:pt x="2608" y="3287"/>
                  </a:lnTo>
                  <a:lnTo>
                    <a:pt x="2298" y="3287"/>
                  </a:lnTo>
                  <a:lnTo>
                    <a:pt x="2298" y="2585"/>
                  </a:lnTo>
                  <a:cubicBezTo>
                    <a:pt x="2298" y="2501"/>
                    <a:pt x="2227" y="2418"/>
                    <a:pt x="2132" y="2418"/>
                  </a:cubicBezTo>
                  <a:cubicBezTo>
                    <a:pt x="2048" y="2418"/>
                    <a:pt x="1965" y="2501"/>
                    <a:pt x="1965" y="2585"/>
                  </a:cubicBezTo>
                  <a:lnTo>
                    <a:pt x="1965" y="3287"/>
                  </a:lnTo>
                  <a:lnTo>
                    <a:pt x="977" y="3287"/>
                  </a:lnTo>
                  <a:lnTo>
                    <a:pt x="977" y="2585"/>
                  </a:lnTo>
                  <a:cubicBezTo>
                    <a:pt x="977" y="2501"/>
                    <a:pt x="893" y="2418"/>
                    <a:pt x="810" y="2418"/>
                  </a:cubicBezTo>
                  <a:cubicBezTo>
                    <a:pt x="715" y="2418"/>
                    <a:pt x="643" y="2501"/>
                    <a:pt x="643" y="2585"/>
                  </a:cubicBezTo>
                  <a:lnTo>
                    <a:pt x="643" y="3287"/>
                  </a:lnTo>
                  <a:lnTo>
                    <a:pt x="298" y="3287"/>
                  </a:lnTo>
                  <a:lnTo>
                    <a:pt x="298" y="2620"/>
                  </a:lnTo>
                  <a:cubicBezTo>
                    <a:pt x="298" y="2227"/>
                    <a:pt x="619" y="1918"/>
                    <a:pt x="1000" y="1918"/>
                  </a:cubicBezTo>
                  <a:close/>
                  <a:moveTo>
                    <a:pt x="1477" y="1"/>
                  </a:moveTo>
                  <a:cubicBezTo>
                    <a:pt x="941" y="1"/>
                    <a:pt x="512" y="430"/>
                    <a:pt x="512" y="965"/>
                  </a:cubicBezTo>
                  <a:cubicBezTo>
                    <a:pt x="512" y="1227"/>
                    <a:pt x="619" y="1465"/>
                    <a:pt x="798" y="1632"/>
                  </a:cubicBezTo>
                  <a:cubicBezTo>
                    <a:pt x="346" y="1739"/>
                    <a:pt x="0" y="2144"/>
                    <a:pt x="0" y="2632"/>
                  </a:cubicBezTo>
                  <a:lnTo>
                    <a:pt x="0" y="3299"/>
                  </a:lnTo>
                  <a:cubicBezTo>
                    <a:pt x="0" y="3466"/>
                    <a:pt x="143" y="3597"/>
                    <a:pt x="298" y="3597"/>
                  </a:cubicBezTo>
                  <a:lnTo>
                    <a:pt x="2643" y="3597"/>
                  </a:lnTo>
                  <a:cubicBezTo>
                    <a:pt x="2798" y="3597"/>
                    <a:pt x="2941" y="3466"/>
                    <a:pt x="2941" y="3299"/>
                  </a:cubicBezTo>
                  <a:lnTo>
                    <a:pt x="2941" y="2632"/>
                  </a:lnTo>
                  <a:cubicBezTo>
                    <a:pt x="2953" y="2144"/>
                    <a:pt x="2620" y="1739"/>
                    <a:pt x="2167" y="1632"/>
                  </a:cubicBezTo>
                  <a:cubicBezTo>
                    <a:pt x="2322" y="1453"/>
                    <a:pt x="2441" y="1215"/>
                    <a:pt x="2441" y="965"/>
                  </a:cubicBezTo>
                  <a:cubicBezTo>
                    <a:pt x="2441" y="430"/>
                    <a:pt x="2012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7"/>
            <p:cNvSpPr/>
            <p:nvPr/>
          </p:nvSpPr>
          <p:spPr>
            <a:xfrm>
              <a:off x="4426167" y="2098561"/>
              <a:ext cx="114111" cy="113474"/>
            </a:xfrm>
            <a:custGeom>
              <a:rect b="b" l="l" r="r" t="t"/>
              <a:pathLst>
                <a:path extrusionOk="0" h="3565" w="3585">
                  <a:moveTo>
                    <a:pt x="3401" y="1"/>
                  </a:moveTo>
                  <a:cubicBezTo>
                    <a:pt x="3330" y="1"/>
                    <a:pt x="3272" y="73"/>
                    <a:pt x="3251" y="136"/>
                  </a:cubicBezTo>
                  <a:cubicBezTo>
                    <a:pt x="3097" y="1767"/>
                    <a:pt x="1799" y="3077"/>
                    <a:pt x="144" y="3244"/>
                  </a:cubicBezTo>
                  <a:cubicBezTo>
                    <a:pt x="61" y="3255"/>
                    <a:pt x="1" y="3339"/>
                    <a:pt x="13" y="3422"/>
                  </a:cubicBezTo>
                  <a:cubicBezTo>
                    <a:pt x="25" y="3494"/>
                    <a:pt x="84" y="3565"/>
                    <a:pt x="180" y="3565"/>
                  </a:cubicBezTo>
                  <a:lnTo>
                    <a:pt x="191" y="3565"/>
                  </a:lnTo>
                  <a:cubicBezTo>
                    <a:pt x="1966" y="3398"/>
                    <a:pt x="3394" y="1970"/>
                    <a:pt x="3573" y="184"/>
                  </a:cubicBezTo>
                  <a:cubicBezTo>
                    <a:pt x="3585" y="88"/>
                    <a:pt x="3513" y="17"/>
                    <a:pt x="3430" y="5"/>
                  </a:cubicBezTo>
                  <a:cubicBezTo>
                    <a:pt x="3420" y="2"/>
                    <a:pt x="3410" y="1"/>
                    <a:pt x="34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" name="Google Shape;223;p27"/>
          <p:cNvGrpSpPr/>
          <p:nvPr/>
        </p:nvGrpSpPr>
        <p:grpSpPr>
          <a:xfrm>
            <a:off x="1634594" y="2945035"/>
            <a:ext cx="251389" cy="288009"/>
            <a:chOff x="859262" y="3353920"/>
            <a:chExt cx="306759" cy="351445"/>
          </a:xfrm>
        </p:grpSpPr>
        <p:sp>
          <p:nvSpPr>
            <p:cNvPr id="224" name="Google Shape;224;p27"/>
            <p:cNvSpPr/>
            <p:nvPr/>
          </p:nvSpPr>
          <p:spPr>
            <a:xfrm>
              <a:off x="859262" y="3415718"/>
              <a:ext cx="132563" cy="205937"/>
            </a:xfrm>
            <a:custGeom>
              <a:rect b="b" l="l" r="r" t="t"/>
              <a:pathLst>
                <a:path extrusionOk="0" h="6475" w="4168">
                  <a:moveTo>
                    <a:pt x="1444" y="0"/>
                  </a:moveTo>
                  <a:cubicBezTo>
                    <a:pt x="1418" y="0"/>
                    <a:pt x="1392" y="7"/>
                    <a:pt x="1369" y="22"/>
                  </a:cubicBezTo>
                  <a:lnTo>
                    <a:pt x="262" y="665"/>
                  </a:lnTo>
                  <a:cubicBezTo>
                    <a:pt x="0" y="808"/>
                    <a:pt x="0" y="1200"/>
                    <a:pt x="262" y="1367"/>
                  </a:cubicBezTo>
                  <a:lnTo>
                    <a:pt x="1143" y="1867"/>
                  </a:lnTo>
                  <a:lnTo>
                    <a:pt x="429" y="2284"/>
                  </a:lnTo>
                  <a:cubicBezTo>
                    <a:pt x="83" y="2474"/>
                    <a:pt x="83" y="2974"/>
                    <a:pt x="429" y="3165"/>
                  </a:cubicBezTo>
                  <a:lnTo>
                    <a:pt x="1167" y="3594"/>
                  </a:lnTo>
                  <a:lnTo>
                    <a:pt x="417" y="4022"/>
                  </a:lnTo>
                  <a:cubicBezTo>
                    <a:pt x="71" y="4225"/>
                    <a:pt x="71" y="4713"/>
                    <a:pt x="417" y="4903"/>
                  </a:cubicBezTo>
                  <a:lnTo>
                    <a:pt x="1155" y="5332"/>
                  </a:lnTo>
                  <a:lnTo>
                    <a:pt x="917" y="5463"/>
                  </a:lnTo>
                  <a:cubicBezTo>
                    <a:pt x="774" y="5558"/>
                    <a:pt x="833" y="5784"/>
                    <a:pt x="1012" y="5784"/>
                  </a:cubicBezTo>
                  <a:cubicBezTo>
                    <a:pt x="1084" y="5784"/>
                    <a:pt x="1095" y="5749"/>
                    <a:pt x="1488" y="5522"/>
                  </a:cubicBezTo>
                  <a:lnTo>
                    <a:pt x="3119" y="6463"/>
                  </a:lnTo>
                  <a:cubicBezTo>
                    <a:pt x="3155" y="6475"/>
                    <a:pt x="3179" y="6475"/>
                    <a:pt x="3191" y="6475"/>
                  </a:cubicBezTo>
                  <a:cubicBezTo>
                    <a:pt x="3250" y="6475"/>
                    <a:pt x="3310" y="6451"/>
                    <a:pt x="3346" y="6392"/>
                  </a:cubicBezTo>
                  <a:cubicBezTo>
                    <a:pt x="3393" y="6320"/>
                    <a:pt x="3358" y="6213"/>
                    <a:pt x="3286" y="6165"/>
                  </a:cubicBezTo>
                  <a:cubicBezTo>
                    <a:pt x="2643" y="5796"/>
                    <a:pt x="1226" y="4987"/>
                    <a:pt x="560" y="4618"/>
                  </a:cubicBezTo>
                  <a:cubicBezTo>
                    <a:pt x="441" y="4546"/>
                    <a:pt x="441" y="4368"/>
                    <a:pt x="560" y="4308"/>
                  </a:cubicBezTo>
                  <a:lnTo>
                    <a:pt x="1476" y="3772"/>
                  </a:lnTo>
                  <a:cubicBezTo>
                    <a:pt x="1498" y="3782"/>
                    <a:pt x="1520" y="3786"/>
                    <a:pt x="1541" y="3786"/>
                  </a:cubicBezTo>
                  <a:cubicBezTo>
                    <a:pt x="1627" y="3786"/>
                    <a:pt x="1705" y="3717"/>
                    <a:pt x="1715" y="3641"/>
                  </a:cubicBezTo>
                  <a:cubicBezTo>
                    <a:pt x="1715" y="3582"/>
                    <a:pt x="1691" y="3522"/>
                    <a:pt x="1631" y="3486"/>
                  </a:cubicBezTo>
                  <a:lnTo>
                    <a:pt x="1476" y="3403"/>
                  </a:lnTo>
                  <a:lnTo>
                    <a:pt x="560" y="2879"/>
                  </a:lnTo>
                  <a:cubicBezTo>
                    <a:pt x="441" y="2808"/>
                    <a:pt x="441" y="2629"/>
                    <a:pt x="560" y="2570"/>
                  </a:cubicBezTo>
                  <a:lnTo>
                    <a:pt x="1441" y="2058"/>
                  </a:lnTo>
                  <a:lnTo>
                    <a:pt x="3870" y="3439"/>
                  </a:lnTo>
                  <a:cubicBezTo>
                    <a:pt x="3893" y="3463"/>
                    <a:pt x="3929" y="3463"/>
                    <a:pt x="3941" y="3463"/>
                  </a:cubicBezTo>
                  <a:cubicBezTo>
                    <a:pt x="4001" y="3463"/>
                    <a:pt x="4060" y="3427"/>
                    <a:pt x="4084" y="3367"/>
                  </a:cubicBezTo>
                  <a:cubicBezTo>
                    <a:pt x="4167" y="3296"/>
                    <a:pt x="4132" y="3189"/>
                    <a:pt x="4060" y="3153"/>
                  </a:cubicBezTo>
                  <a:cubicBezTo>
                    <a:pt x="1262" y="1558"/>
                    <a:pt x="3215" y="2653"/>
                    <a:pt x="429" y="1069"/>
                  </a:cubicBezTo>
                  <a:cubicBezTo>
                    <a:pt x="381" y="1034"/>
                    <a:pt x="381" y="962"/>
                    <a:pt x="429" y="950"/>
                  </a:cubicBezTo>
                  <a:lnTo>
                    <a:pt x="1524" y="307"/>
                  </a:lnTo>
                  <a:cubicBezTo>
                    <a:pt x="1607" y="260"/>
                    <a:pt x="1631" y="153"/>
                    <a:pt x="1584" y="81"/>
                  </a:cubicBezTo>
                  <a:cubicBezTo>
                    <a:pt x="1559" y="32"/>
                    <a:pt x="1501" y="0"/>
                    <a:pt x="1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7"/>
            <p:cNvSpPr/>
            <p:nvPr/>
          </p:nvSpPr>
          <p:spPr>
            <a:xfrm>
              <a:off x="916415" y="3353920"/>
              <a:ext cx="178013" cy="62147"/>
            </a:xfrm>
            <a:custGeom>
              <a:rect b="b" l="l" r="r" t="t"/>
              <a:pathLst>
                <a:path extrusionOk="0" h="1954" w="5597">
                  <a:moveTo>
                    <a:pt x="3061" y="0"/>
                  </a:moveTo>
                  <a:cubicBezTo>
                    <a:pt x="2891" y="0"/>
                    <a:pt x="2929" y="33"/>
                    <a:pt x="144" y="1631"/>
                  </a:cubicBezTo>
                  <a:cubicBezTo>
                    <a:pt x="1" y="1727"/>
                    <a:pt x="60" y="1953"/>
                    <a:pt x="239" y="1953"/>
                  </a:cubicBezTo>
                  <a:cubicBezTo>
                    <a:pt x="245" y="1953"/>
                    <a:pt x="249" y="1953"/>
                    <a:pt x="254" y="1953"/>
                  </a:cubicBezTo>
                  <a:cubicBezTo>
                    <a:pt x="317" y="1953"/>
                    <a:pt x="372" y="1901"/>
                    <a:pt x="3049" y="357"/>
                  </a:cubicBezTo>
                  <a:cubicBezTo>
                    <a:pt x="3060" y="350"/>
                    <a:pt x="3067" y="344"/>
                    <a:pt x="3080" y="344"/>
                  </a:cubicBezTo>
                  <a:cubicBezTo>
                    <a:pt x="3151" y="344"/>
                    <a:pt x="3392" y="523"/>
                    <a:pt x="5347" y="1631"/>
                  </a:cubicBezTo>
                  <a:cubicBezTo>
                    <a:pt x="5372" y="1648"/>
                    <a:pt x="5402" y="1656"/>
                    <a:pt x="5431" y="1656"/>
                  </a:cubicBezTo>
                  <a:cubicBezTo>
                    <a:pt x="5485" y="1656"/>
                    <a:pt x="5538" y="1630"/>
                    <a:pt x="5561" y="1584"/>
                  </a:cubicBezTo>
                  <a:cubicBezTo>
                    <a:pt x="5597" y="1488"/>
                    <a:pt x="5561" y="1381"/>
                    <a:pt x="5490" y="1334"/>
                  </a:cubicBezTo>
                  <a:cubicBezTo>
                    <a:pt x="3216" y="48"/>
                    <a:pt x="3263" y="0"/>
                    <a:pt x="3085" y="0"/>
                  </a:cubicBezTo>
                  <a:cubicBezTo>
                    <a:pt x="3076" y="0"/>
                    <a:pt x="3069" y="0"/>
                    <a:pt x="30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7"/>
            <p:cNvSpPr/>
            <p:nvPr/>
          </p:nvSpPr>
          <p:spPr>
            <a:xfrm>
              <a:off x="920582" y="3405858"/>
              <a:ext cx="245439" cy="243817"/>
            </a:xfrm>
            <a:custGeom>
              <a:rect b="b" l="l" r="r" t="t"/>
              <a:pathLst>
                <a:path extrusionOk="0" h="7666" w="7717">
                  <a:moveTo>
                    <a:pt x="6359" y="844"/>
                  </a:moveTo>
                  <a:lnTo>
                    <a:pt x="6359" y="1808"/>
                  </a:lnTo>
                  <a:lnTo>
                    <a:pt x="5359" y="1332"/>
                  </a:lnTo>
                  <a:lnTo>
                    <a:pt x="6359" y="844"/>
                  </a:lnTo>
                  <a:close/>
                  <a:moveTo>
                    <a:pt x="5820" y="0"/>
                  </a:moveTo>
                  <a:cubicBezTo>
                    <a:pt x="5762" y="0"/>
                    <a:pt x="5701" y="33"/>
                    <a:pt x="5668" y="82"/>
                  </a:cubicBezTo>
                  <a:cubicBezTo>
                    <a:pt x="5621" y="153"/>
                    <a:pt x="5656" y="260"/>
                    <a:pt x="5728" y="308"/>
                  </a:cubicBezTo>
                  <a:lnTo>
                    <a:pt x="6144" y="546"/>
                  </a:lnTo>
                  <a:lnTo>
                    <a:pt x="4882" y="1153"/>
                  </a:lnTo>
                  <a:cubicBezTo>
                    <a:pt x="4823" y="1177"/>
                    <a:pt x="4799" y="1237"/>
                    <a:pt x="4799" y="1296"/>
                  </a:cubicBezTo>
                  <a:cubicBezTo>
                    <a:pt x="4799" y="1356"/>
                    <a:pt x="4823" y="1415"/>
                    <a:pt x="4882" y="1451"/>
                  </a:cubicBezTo>
                  <a:lnTo>
                    <a:pt x="6144" y="2058"/>
                  </a:lnTo>
                  <a:cubicBezTo>
                    <a:pt x="5656" y="2344"/>
                    <a:pt x="3204" y="3737"/>
                    <a:pt x="2954" y="3892"/>
                  </a:cubicBezTo>
                  <a:cubicBezTo>
                    <a:pt x="2942" y="3898"/>
                    <a:pt x="2930" y="3901"/>
                    <a:pt x="2916" y="3901"/>
                  </a:cubicBezTo>
                  <a:cubicBezTo>
                    <a:pt x="2903" y="3901"/>
                    <a:pt x="2888" y="3898"/>
                    <a:pt x="2870" y="3892"/>
                  </a:cubicBezTo>
                  <a:lnTo>
                    <a:pt x="2668" y="3773"/>
                  </a:lnTo>
                  <a:cubicBezTo>
                    <a:pt x="2645" y="3758"/>
                    <a:pt x="2619" y="3751"/>
                    <a:pt x="2593" y="3751"/>
                  </a:cubicBezTo>
                  <a:cubicBezTo>
                    <a:pt x="2535" y="3751"/>
                    <a:pt x="2474" y="3783"/>
                    <a:pt x="2442" y="3832"/>
                  </a:cubicBezTo>
                  <a:cubicBezTo>
                    <a:pt x="2394" y="3904"/>
                    <a:pt x="2430" y="4011"/>
                    <a:pt x="2501" y="4058"/>
                  </a:cubicBezTo>
                  <a:lnTo>
                    <a:pt x="2715" y="4177"/>
                  </a:lnTo>
                  <a:cubicBezTo>
                    <a:pt x="2775" y="4201"/>
                    <a:pt x="2846" y="4237"/>
                    <a:pt x="2906" y="4237"/>
                  </a:cubicBezTo>
                  <a:cubicBezTo>
                    <a:pt x="2977" y="4237"/>
                    <a:pt x="3037" y="4213"/>
                    <a:pt x="3096" y="4177"/>
                  </a:cubicBezTo>
                  <a:lnTo>
                    <a:pt x="6299" y="2344"/>
                  </a:lnTo>
                  <a:lnTo>
                    <a:pt x="7180" y="2844"/>
                  </a:lnTo>
                  <a:cubicBezTo>
                    <a:pt x="7299" y="2927"/>
                    <a:pt x="7299" y="3106"/>
                    <a:pt x="7180" y="3165"/>
                  </a:cubicBezTo>
                  <a:cubicBezTo>
                    <a:pt x="4823" y="4499"/>
                    <a:pt x="5823" y="3939"/>
                    <a:pt x="2989" y="5559"/>
                  </a:cubicBezTo>
                  <a:cubicBezTo>
                    <a:pt x="2960" y="5570"/>
                    <a:pt x="2930" y="5576"/>
                    <a:pt x="2900" y="5576"/>
                  </a:cubicBezTo>
                  <a:cubicBezTo>
                    <a:pt x="2870" y="5576"/>
                    <a:pt x="2840" y="5570"/>
                    <a:pt x="2811" y="5559"/>
                  </a:cubicBezTo>
                  <a:lnTo>
                    <a:pt x="275" y="4094"/>
                  </a:lnTo>
                  <a:cubicBezTo>
                    <a:pt x="249" y="4083"/>
                    <a:pt x="222" y="4078"/>
                    <a:pt x="196" y="4078"/>
                  </a:cubicBezTo>
                  <a:cubicBezTo>
                    <a:pt x="137" y="4078"/>
                    <a:pt x="81" y="4104"/>
                    <a:pt x="48" y="4154"/>
                  </a:cubicBezTo>
                  <a:cubicBezTo>
                    <a:pt x="1" y="4237"/>
                    <a:pt x="37" y="4332"/>
                    <a:pt x="108" y="4380"/>
                  </a:cubicBezTo>
                  <a:lnTo>
                    <a:pt x="2656" y="5844"/>
                  </a:lnTo>
                  <a:cubicBezTo>
                    <a:pt x="2727" y="5880"/>
                    <a:pt x="2811" y="5916"/>
                    <a:pt x="2906" y="5916"/>
                  </a:cubicBezTo>
                  <a:cubicBezTo>
                    <a:pt x="2989" y="5916"/>
                    <a:pt x="3085" y="5880"/>
                    <a:pt x="3156" y="5844"/>
                  </a:cubicBezTo>
                  <a:lnTo>
                    <a:pt x="6264" y="4070"/>
                  </a:lnTo>
                  <a:lnTo>
                    <a:pt x="7192" y="4606"/>
                  </a:lnTo>
                  <a:cubicBezTo>
                    <a:pt x="7311" y="4678"/>
                    <a:pt x="7311" y="4856"/>
                    <a:pt x="7192" y="4916"/>
                  </a:cubicBezTo>
                  <a:cubicBezTo>
                    <a:pt x="7097" y="4963"/>
                    <a:pt x="7121" y="4963"/>
                    <a:pt x="3013" y="7309"/>
                  </a:cubicBezTo>
                  <a:cubicBezTo>
                    <a:pt x="2983" y="7327"/>
                    <a:pt x="2954" y="7336"/>
                    <a:pt x="2924" y="7336"/>
                  </a:cubicBezTo>
                  <a:cubicBezTo>
                    <a:pt x="2894" y="7336"/>
                    <a:pt x="2864" y="7327"/>
                    <a:pt x="2835" y="7309"/>
                  </a:cubicBezTo>
                  <a:lnTo>
                    <a:pt x="1942" y="6797"/>
                  </a:lnTo>
                  <a:cubicBezTo>
                    <a:pt x="1913" y="6780"/>
                    <a:pt x="1883" y="6773"/>
                    <a:pt x="1854" y="6773"/>
                  </a:cubicBezTo>
                  <a:cubicBezTo>
                    <a:pt x="1798" y="6773"/>
                    <a:pt x="1747" y="6802"/>
                    <a:pt x="1715" y="6856"/>
                  </a:cubicBezTo>
                  <a:cubicBezTo>
                    <a:pt x="1668" y="6928"/>
                    <a:pt x="1703" y="7035"/>
                    <a:pt x="1775" y="7071"/>
                  </a:cubicBezTo>
                  <a:lnTo>
                    <a:pt x="2668" y="7595"/>
                  </a:lnTo>
                  <a:cubicBezTo>
                    <a:pt x="2739" y="7642"/>
                    <a:pt x="2835" y="7666"/>
                    <a:pt x="2918" y="7666"/>
                  </a:cubicBezTo>
                  <a:cubicBezTo>
                    <a:pt x="3013" y="7666"/>
                    <a:pt x="3096" y="7642"/>
                    <a:pt x="3168" y="7595"/>
                  </a:cubicBezTo>
                  <a:lnTo>
                    <a:pt x="6287" y="5821"/>
                  </a:lnTo>
                  <a:lnTo>
                    <a:pt x="7204" y="6356"/>
                  </a:lnTo>
                  <a:cubicBezTo>
                    <a:pt x="7323" y="6440"/>
                    <a:pt x="7323" y="6618"/>
                    <a:pt x="7204" y="6678"/>
                  </a:cubicBezTo>
                  <a:lnTo>
                    <a:pt x="6430" y="7118"/>
                  </a:lnTo>
                  <a:cubicBezTo>
                    <a:pt x="6287" y="7214"/>
                    <a:pt x="6347" y="7428"/>
                    <a:pt x="6502" y="7428"/>
                  </a:cubicBezTo>
                  <a:cubicBezTo>
                    <a:pt x="6585" y="7428"/>
                    <a:pt x="6549" y="7416"/>
                    <a:pt x="7359" y="6975"/>
                  </a:cubicBezTo>
                  <a:cubicBezTo>
                    <a:pt x="7716" y="6761"/>
                    <a:pt x="7716" y="6273"/>
                    <a:pt x="7383" y="6082"/>
                  </a:cubicBezTo>
                  <a:lnTo>
                    <a:pt x="6621" y="5642"/>
                  </a:lnTo>
                  <a:lnTo>
                    <a:pt x="7371" y="5213"/>
                  </a:lnTo>
                  <a:cubicBezTo>
                    <a:pt x="7538" y="5130"/>
                    <a:pt x="7621" y="4963"/>
                    <a:pt x="7621" y="4773"/>
                  </a:cubicBezTo>
                  <a:cubicBezTo>
                    <a:pt x="7621" y="4594"/>
                    <a:pt x="7538" y="4427"/>
                    <a:pt x="7371" y="4320"/>
                  </a:cubicBezTo>
                  <a:lnTo>
                    <a:pt x="6609" y="3892"/>
                  </a:lnTo>
                  <a:lnTo>
                    <a:pt x="7359" y="3463"/>
                  </a:lnTo>
                  <a:cubicBezTo>
                    <a:pt x="7514" y="3368"/>
                    <a:pt x="7609" y="3201"/>
                    <a:pt x="7609" y="3011"/>
                  </a:cubicBezTo>
                  <a:cubicBezTo>
                    <a:pt x="7609" y="2832"/>
                    <a:pt x="7514" y="2665"/>
                    <a:pt x="7359" y="2570"/>
                  </a:cubicBezTo>
                  <a:lnTo>
                    <a:pt x="6668" y="2165"/>
                  </a:lnTo>
                  <a:cubicBezTo>
                    <a:pt x="6668" y="427"/>
                    <a:pt x="6680" y="510"/>
                    <a:pt x="6621" y="451"/>
                  </a:cubicBezTo>
                  <a:cubicBezTo>
                    <a:pt x="6597" y="403"/>
                    <a:pt x="6609" y="439"/>
                    <a:pt x="5894" y="22"/>
                  </a:cubicBezTo>
                  <a:cubicBezTo>
                    <a:pt x="5872" y="7"/>
                    <a:pt x="5846" y="0"/>
                    <a:pt x="58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7"/>
            <p:cNvSpPr/>
            <p:nvPr/>
          </p:nvSpPr>
          <p:spPr>
            <a:xfrm>
              <a:off x="986100" y="3642074"/>
              <a:ext cx="129923" cy="63292"/>
            </a:xfrm>
            <a:custGeom>
              <a:rect b="b" l="l" r="r" t="t"/>
              <a:pathLst>
                <a:path extrusionOk="0" h="1990" w="4085">
                  <a:moveTo>
                    <a:pt x="3892" y="0"/>
                  </a:moveTo>
                  <a:cubicBezTo>
                    <a:pt x="3864" y="0"/>
                    <a:pt x="3835" y="8"/>
                    <a:pt x="3811" y="25"/>
                  </a:cubicBezTo>
                  <a:lnTo>
                    <a:pt x="965" y="1644"/>
                  </a:lnTo>
                  <a:cubicBezTo>
                    <a:pt x="935" y="1656"/>
                    <a:pt x="906" y="1662"/>
                    <a:pt x="876" y="1662"/>
                  </a:cubicBezTo>
                  <a:cubicBezTo>
                    <a:pt x="846" y="1662"/>
                    <a:pt x="816" y="1656"/>
                    <a:pt x="786" y="1644"/>
                  </a:cubicBezTo>
                  <a:lnTo>
                    <a:pt x="263" y="1346"/>
                  </a:lnTo>
                  <a:cubicBezTo>
                    <a:pt x="240" y="1331"/>
                    <a:pt x="214" y="1325"/>
                    <a:pt x="188" y="1325"/>
                  </a:cubicBezTo>
                  <a:cubicBezTo>
                    <a:pt x="130" y="1325"/>
                    <a:pt x="69" y="1357"/>
                    <a:pt x="36" y="1406"/>
                  </a:cubicBezTo>
                  <a:cubicBezTo>
                    <a:pt x="1" y="1477"/>
                    <a:pt x="24" y="1584"/>
                    <a:pt x="96" y="1632"/>
                  </a:cubicBezTo>
                  <a:cubicBezTo>
                    <a:pt x="572" y="1882"/>
                    <a:pt x="655" y="1989"/>
                    <a:pt x="870" y="1989"/>
                  </a:cubicBezTo>
                  <a:cubicBezTo>
                    <a:pt x="1108" y="1989"/>
                    <a:pt x="965" y="1989"/>
                    <a:pt x="3965" y="287"/>
                  </a:cubicBezTo>
                  <a:cubicBezTo>
                    <a:pt x="4061" y="263"/>
                    <a:pt x="4084" y="156"/>
                    <a:pt x="4025" y="84"/>
                  </a:cubicBezTo>
                  <a:cubicBezTo>
                    <a:pt x="4001" y="29"/>
                    <a:pt x="3947" y="0"/>
                    <a:pt x="38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7"/>
            <p:cNvSpPr/>
            <p:nvPr/>
          </p:nvSpPr>
          <p:spPr>
            <a:xfrm>
              <a:off x="862283" y="3599678"/>
              <a:ext cx="118696" cy="84156"/>
            </a:xfrm>
            <a:custGeom>
              <a:rect b="b" l="l" r="r" t="t"/>
              <a:pathLst>
                <a:path extrusionOk="0" h="2646" w="3732">
                  <a:moveTo>
                    <a:pt x="366" y="1"/>
                  </a:moveTo>
                  <a:cubicBezTo>
                    <a:pt x="332" y="1"/>
                    <a:pt x="299" y="9"/>
                    <a:pt x="274" y="24"/>
                  </a:cubicBezTo>
                  <a:cubicBezTo>
                    <a:pt x="0" y="250"/>
                    <a:pt x="36" y="679"/>
                    <a:pt x="346" y="858"/>
                  </a:cubicBezTo>
                  <a:cubicBezTo>
                    <a:pt x="3352" y="2574"/>
                    <a:pt x="3447" y="2644"/>
                    <a:pt x="3517" y="2644"/>
                  </a:cubicBezTo>
                  <a:cubicBezTo>
                    <a:pt x="3523" y="2644"/>
                    <a:pt x="3529" y="2644"/>
                    <a:pt x="3536" y="2644"/>
                  </a:cubicBezTo>
                  <a:cubicBezTo>
                    <a:pt x="3544" y="2645"/>
                    <a:pt x="3550" y="2645"/>
                    <a:pt x="3557" y="2645"/>
                  </a:cubicBezTo>
                  <a:cubicBezTo>
                    <a:pt x="3685" y="2645"/>
                    <a:pt x="3732" y="2436"/>
                    <a:pt x="3596" y="2346"/>
                  </a:cubicBezTo>
                  <a:lnTo>
                    <a:pt x="500" y="584"/>
                  </a:lnTo>
                  <a:cubicBezTo>
                    <a:pt x="381" y="524"/>
                    <a:pt x="381" y="358"/>
                    <a:pt x="465" y="286"/>
                  </a:cubicBezTo>
                  <a:cubicBezTo>
                    <a:pt x="536" y="227"/>
                    <a:pt x="536" y="119"/>
                    <a:pt x="500" y="60"/>
                  </a:cubicBezTo>
                  <a:cubicBezTo>
                    <a:pt x="465" y="18"/>
                    <a:pt x="414" y="1"/>
                    <a:pt x="3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/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MTA MONTHLY TRAFFIC FOR </a:t>
            </a:r>
            <a:r>
              <a:rPr lang="en"/>
              <a:t>TOP 10</a:t>
            </a:r>
            <a:r>
              <a:rPr lang="en"/>
              <a:t> busiest subway STATIONS*</a:t>
            </a:r>
            <a:endParaRPr b="0"/>
          </a:p>
        </p:txBody>
      </p:sp>
      <p:sp>
        <p:nvSpPr>
          <p:cNvPr id="234" name="Google Shape;234;p28"/>
          <p:cNvSpPr txBox="1"/>
          <p:nvPr>
            <p:ph idx="4294967295" type="subTitle"/>
          </p:nvPr>
        </p:nvSpPr>
        <p:spPr>
          <a:xfrm>
            <a:off x="6897775" y="1394325"/>
            <a:ext cx="1403100" cy="3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2018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35" name="Google Shape;235;p28"/>
          <p:cNvSpPr/>
          <p:nvPr/>
        </p:nvSpPr>
        <p:spPr>
          <a:xfrm>
            <a:off x="7523875" y="1282474"/>
            <a:ext cx="150900" cy="150900"/>
          </a:xfrm>
          <a:prstGeom prst="rect">
            <a:avLst/>
          </a:pr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8"/>
          <p:cNvSpPr txBox="1"/>
          <p:nvPr>
            <p:ph idx="4294967295" type="subTitle"/>
          </p:nvPr>
        </p:nvSpPr>
        <p:spPr>
          <a:xfrm>
            <a:off x="6897775" y="2211400"/>
            <a:ext cx="1403100" cy="3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2019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37" name="Google Shape;237;p28"/>
          <p:cNvSpPr txBox="1"/>
          <p:nvPr>
            <p:ph idx="4294967295" type="subTitle"/>
          </p:nvPr>
        </p:nvSpPr>
        <p:spPr>
          <a:xfrm>
            <a:off x="6897775" y="3028475"/>
            <a:ext cx="1403100" cy="3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2020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38" name="Google Shape;238;p28"/>
          <p:cNvSpPr/>
          <p:nvPr/>
        </p:nvSpPr>
        <p:spPr>
          <a:xfrm>
            <a:off x="7523875" y="2105487"/>
            <a:ext cx="150900" cy="150900"/>
          </a:xfrm>
          <a:prstGeom prst="rect">
            <a:avLst/>
          </a:prstGeom>
          <a:solidFill>
            <a:srgbClr val="325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8"/>
          <p:cNvSpPr/>
          <p:nvPr/>
        </p:nvSpPr>
        <p:spPr>
          <a:xfrm>
            <a:off x="7523875" y="2928499"/>
            <a:ext cx="150900" cy="15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8"/>
          <p:cNvSpPr txBox="1"/>
          <p:nvPr/>
        </p:nvSpPr>
        <p:spPr>
          <a:xfrm>
            <a:off x="356475" y="4827750"/>
            <a:ext cx="84435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Spartan Thin"/>
                <a:ea typeface="Spartan Thin"/>
                <a:cs typeface="Spartan Thin"/>
                <a:sym typeface="Spartan Thin"/>
              </a:rPr>
              <a:t>*Top 10 busiest subway stations according to 2019</a:t>
            </a:r>
            <a:r>
              <a:rPr lang="en" sz="1000">
                <a:solidFill>
                  <a:schemeClr val="lt2"/>
                </a:solidFill>
                <a:latin typeface="Spartan Thin"/>
                <a:ea typeface="Spartan Thin"/>
                <a:cs typeface="Spartan Thin"/>
                <a:sym typeface="Spartan Thin"/>
              </a:rPr>
              <a:t> </a:t>
            </a:r>
            <a:r>
              <a:rPr lang="en" sz="1000" u="sng">
                <a:solidFill>
                  <a:schemeClr val="lt2"/>
                </a:solidFill>
                <a:latin typeface="Spartan Thin"/>
                <a:ea typeface="Spartan Thin"/>
                <a:cs typeface="Spartan Thin"/>
                <a:sym typeface="Spartan Thin"/>
                <a:hlinkClick r:id="rId3"/>
              </a:rPr>
              <a:t>MTA report</a:t>
            </a:r>
            <a:endParaRPr sz="1000">
              <a:solidFill>
                <a:schemeClr val="lt2"/>
              </a:solidFill>
              <a:latin typeface="Spartan Thin"/>
              <a:ea typeface="Spartan Thin"/>
              <a:cs typeface="Spartan Thin"/>
              <a:sym typeface="Spartan Thin"/>
            </a:endParaRPr>
          </a:p>
        </p:txBody>
      </p:sp>
      <p:pic>
        <p:nvPicPr>
          <p:cNvPr id="241" name="Google Shape;24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5175" y="994150"/>
            <a:ext cx="5448999" cy="353695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8"/>
          <p:cNvSpPr/>
          <p:nvPr/>
        </p:nvSpPr>
        <p:spPr>
          <a:xfrm>
            <a:off x="1159725" y="272925"/>
            <a:ext cx="6896400" cy="4429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 txBox="1"/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NUMBERS ApRIL - JUNE</a:t>
            </a:r>
            <a:endParaRPr b="0"/>
          </a:p>
        </p:txBody>
      </p:sp>
      <p:sp>
        <p:nvSpPr>
          <p:cNvPr id="248" name="Google Shape;248;p29"/>
          <p:cNvSpPr txBox="1"/>
          <p:nvPr>
            <p:ph idx="3" type="subTitle"/>
          </p:nvPr>
        </p:nvSpPr>
        <p:spPr>
          <a:xfrm>
            <a:off x="6342993" y="3468263"/>
            <a:ext cx="20391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2020</a:t>
            </a:r>
            <a:endParaRPr/>
          </a:p>
        </p:txBody>
      </p:sp>
      <p:sp>
        <p:nvSpPr>
          <p:cNvPr id="249" name="Google Shape;249;p29"/>
          <p:cNvSpPr txBox="1"/>
          <p:nvPr>
            <p:ph idx="4" type="subTitle"/>
          </p:nvPr>
        </p:nvSpPr>
        <p:spPr>
          <a:xfrm>
            <a:off x="6342993" y="2370262"/>
            <a:ext cx="20391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2019</a:t>
            </a:r>
            <a:endParaRPr/>
          </a:p>
        </p:txBody>
      </p:sp>
      <p:sp>
        <p:nvSpPr>
          <p:cNvPr id="250" name="Google Shape;250;p29"/>
          <p:cNvSpPr txBox="1"/>
          <p:nvPr>
            <p:ph idx="5" type="subTitle"/>
          </p:nvPr>
        </p:nvSpPr>
        <p:spPr>
          <a:xfrm>
            <a:off x="758059" y="3544462"/>
            <a:ext cx="20391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2020</a:t>
            </a:r>
            <a:endParaRPr/>
          </a:p>
        </p:txBody>
      </p:sp>
      <p:sp>
        <p:nvSpPr>
          <p:cNvPr id="251" name="Google Shape;251;p29"/>
          <p:cNvSpPr txBox="1"/>
          <p:nvPr>
            <p:ph idx="7" type="subTitle"/>
          </p:nvPr>
        </p:nvSpPr>
        <p:spPr>
          <a:xfrm>
            <a:off x="758059" y="1821288"/>
            <a:ext cx="2039100" cy="5490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0" lIns="91425" spcFirstLastPara="1" rIns="9142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70</a:t>
            </a:r>
            <a:r>
              <a:rPr lang="en">
                <a:solidFill>
                  <a:srgbClr val="FFFFFF"/>
                </a:solidFill>
              </a:rPr>
              <a:t>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2" name="Google Shape;252;p29"/>
          <p:cNvSpPr txBox="1"/>
          <p:nvPr>
            <p:ph idx="9" type="subTitle"/>
          </p:nvPr>
        </p:nvSpPr>
        <p:spPr>
          <a:xfrm>
            <a:off x="6342993" y="2919266"/>
            <a:ext cx="2039100" cy="5490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0" lIns="91425" spcFirstLastPara="1" rIns="9142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5.6</a:t>
            </a:r>
            <a:r>
              <a:rPr lang="en">
                <a:solidFill>
                  <a:schemeClr val="dk2"/>
                </a:solidFill>
              </a:rPr>
              <a:t>M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3" name="Google Shape;253;p29"/>
          <p:cNvSpPr txBox="1"/>
          <p:nvPr>
            <p:ph idx="13" type="subTitle"/>
          </p:nvPr>
        </p:nvSpPr>
        <p:spPr>
          <a:xfrm>
            <a:off x="6342993" y="1821288"/>
            <a:ext cx="2039100" cy="5490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0" lIns="91425" spcFirstLastPara="1" rIns="9142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64</a:t>
            </a:r>
            <a:r>
              <a:rPr lang="en">
                <a:solidFill>
                  <a:srgbClr val="FFFFFF"/>
                </a:solidFill>
              </a:rPr>
              <a:t>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4" name="Google Shape;254;p29"/>
          <p:cNvSpPr txBox="1"/>
          <p:nvPr>
            <p:ph idx="14" type="subTitle"/>
          </p:nvPr>
        </p:nvSpPr>
        <p:spPr>
          <a:xfrm>
            <a:off x="758059" y="2995466"/>
            <a:ext cx="2039100" cy="5490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0" lIns="91425" spcFirstLastPara="1" rIns="9142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4.5M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5" name="Google Shape;255;p29"/>
          <p:cNvSpPr txBox="1"/>
          <p:nvPr>
            <p:ph idx="1" type="subTitle"/>
          </p:nvPr>
        </p:nvSpPr>
        <p:spPr>
          <a:xfrm>
            <a:off x="758059" y="2370263"/>
            <a:ext cx="20391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2019</a:t>
            </a:r>
            <a:endParaRPr/>
          </a:p>
        </p:txBody>
      </p:sp>
      <p:sp>
        <p:nvSpPr>
          <p:cNvPr id="256" name="Google Shape;256;p29"/>
          <p:cNvSpPr txBox="1"/>
          <p:nvPr/>
        </p:nvSpPr>
        <p:spPr>
          <a:xfrm>
            <a:off x="3171625" y="1199250"/>
            <a:ext cx="2796900" cy="2745000"/>
          </a:xfrm>
          <a:prstGeom prst="rect">
            <a:avLst/>
          </a:prstGeom>
          <a:solidFill>
            <a:srgbClr val="EF4349"/>
          </a:solidFill>
          <a:ln>
            <a:noFill/>
          </a:ln>
        </p:spPr>
        <p:txBody>
          <a:bodyPr anchorCtr="0" anchor="ctr" bIns="0" lIns="91425" spcFirstLastPara="1" rIns="9142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-92%</a:t>
            </a:r>
            <a:endParaRPr sz="65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partan Thin"/>
                <a:ea typeface="Spartan Thin"/>
                <a:cs typeface="Spartan Thin"/>
                <a:sym typeface="Spartan Thin"/>
              </a:rPr>
              <a:t>Overall drop in </a:t>
            </a:r>
            <a:endParaRPr>
              <a:solidFill>
                <a:srgbClr val="FFFFFF"/>
              </a:solidFill>
              <a:latin typeface="Spartan Thin"/>
              <a:ea typeface="Spartan Thin"/>
              <a:cs typeface="Spartan Thin"/>
              <a:sym typeface="Spartan Thin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Spartan Thin"/>
                <a:ea typeface="Spartan Thin"/>
                <a:cs typeface="Spartan Thin"/>
                <a:sym typeface="Spartan Thin"/>
              </a:rPr>
              <a:t>traffic 2020 from 2019</a:t>
            </a:r>
            <a:endParaRPr>
              <a:solidFill>
                <a:srgbClr val="FFFFFF"/>
              </a:solidFill>
              <a:latin typeface="Spartan Thin"/>
              <a:ea typeface="Spartan Thin"/>
              <a:cs typeface="Spartan Thin"/>
              <a:sym typeface="Spartan Thin"/>
            </a:endParaRPr>
          </a:p>
        </p:txBody>
      </p:sp>
      <p:sp>
        <p:nvSpPr>
          <p:cNvPr id="257" name="Google Shape;257;p29"/>
          <p:cNvSpPr txBox="1"/>
          <p:nvPr>
            <p:ph idx="1" type="subTitle"/>
          </p:nvPr>
        </p:nvSpPr>
        <p:spPr>
          <a:xfrm>
            <a:off x="758059" y="1351638"/>
            <a:ext cx="20391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ebas Neue"/>
                <a:ea typeface="Bebas Neue"/>
                <a:cs typeface="Bebas Neue"/>
                <a:sym typeface="Bebas Neue"/>
              </a:rPr>
              <a:t>ENTRIES</a:t>
            </a:r>
            <a:endParaRPr sz="20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9"/>
          <p:cNvSpPr txBox="1"/>
          <p:nvPr>
            <p:ph idx="1" type="subTitle"/>
          </p:nvPr>
        </p:nvSpPr>
        <p:spPr>
          <a:xfrm>
            <a:off x="6343009" y="1351638"/>
            <a:ext cx="20391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ebas Neue"/>
                <a:ea typeface="Bebas Neue"/>
                <a:cs typeface="Bebas Neue"/>
                <a:sym typeface="Bebas Neue"/>
              </a:rPr>
              <a:t>EXITS</a:t>
            </a:r>
            <a:endParaRPr sz="20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 txBox="1"/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NUMBERS ApRIL - JUNE</a:t>
            </a:r>
            <a:endParaRPr b="0"/>
          </a:p>
        </p:txBody>
      </p:sp>
      <p:sp>
        <p:nvSpPr>
          <p:cNvPr id="264" name="Google Shape;264;p30"/>
          <p:cNvSpPr txBox="1"/>
          <p:nvPr>
            <p:ph idx="3" type="subTitle"/>
          </p:nvPr>
        </p:nvSpPr>
        <p:spPr>
          <a:xfrm>
            <a:off x="6342993" y="3468263"/>
            <a:ext cx="20391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2020</a:t>
            </a:r>
            <a:endParaRPr/>
          </a:p>
        </p:txBody>
      </p:sp>
      <p:sp>
        <p:nvSpPr>
          <p:cNvPr id="265" name="Google Shape;265;p30"/>
          <p:cNvSpPr txBox="1"/>
          <p:nvPr>
            <p:ph idx="4" type="subTitle"/>
          </p:nvPr>
        </p:nvSpPr>
        <p:spPr>
          <a:xfrm>
            <a:off x="6342993" y="2370262"/>
            <a:ext cx="20391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2019</a:t>
            </a:r>
            <a:endParaRPr/>
          </a:p>
        </p:txBody>
      </p:sp>
      <p:sp>
        <p:nvSpPr>
          <p:cNvPr id="266" name="Google Shape;266;p30"/>
          <p:cNvSpPr txBox="1"/>
          <p:nvPr>
            <p:ph idx="5" type="subTitle"/>
          </p:nvPr>
        </p:nvSpPr>
        <p:spPr>
          <a:xfrm>
            <a:off x="758059" y="3544462"/>
            <a:ext cx="20391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2020</a:t>
            </a:r>
            <a:endParaRPr/>
          </a:p>
        </p:txBody>
      </p:sp>
      <p:sp>
        <p:nvSpPr>
          <p:cNvPr id="267" name="Google Shape;267;p30"/>
          <p:cNvSpPr txBox="1"/>
          <p:nvPr>
            <p:ph idx="7" type="subTitle"/>
          </p:nvPr>
        </p:nvSpPr>
        <p:spPr>
          <a:xfrm>
            <a:off x="758059" y="1821288"/>
            <a:ext cx="2039100" cy="5490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0" lIns="91425" spcFirstLastPara="1" rIns="9142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70M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8" name="Google Shape;268;p30"/>
          <p:cNvSpPr txBox="1"/>
          <p:nvPr>
            <p:ph idx="9" type="subTitle"/>
          </p:nvPr>
        </p:nvSpPr>
        <p:spPr>
          <a:xfrm>
            <a:off x="6342993" y="2919266"/>
            <a:ext cx="2039100" cy="5490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0" lIns="91425" spcFirstLastPara="1" rIns="9142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5.6M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69" name="Google Shape;269;p30"/>
          <p:cNvSpPr txBox="1"/>
          <p:nvPr>
            <p:ph idx="13" type="subTitle"/>
          </p:nvPr>
        </p:nvSpPr>
        <p:spPr>
          <a:xfrm>
            <a:off x="6342993" y="1821288"/>
            <a:ext cx="2039100" cy="5490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0" lIns="91425" spcFirstLastPara="1" rIns="9142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64M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0" name="Google Shape;270;p30"/>
          <p:cNvSpPr txBox="1"/>
          <p:nvPr>
            <p:ph idx="14" type="subTitle"/>
          </p:nvPr>
        </p:nvSpPr>
        <p:spPr>
          <a:xfrm>
            <a:off x="758059" y="2995466"/>
            <a:ext cx="2039100" cy="5490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0" lIns="91425" spcFirstLastPara="1" rIns="9142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4.5M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1" name="Google Shape;271;p30"/>
          <p:cNvSpPr txBox="1"/>
          <p:nvPr>
            <p:ph idx="1" type="subTitle"/>
          </p:nvPr>
        </p:nvSpPr>
        <p:spPr>
          <a:xfrm>
            <a:off x="758059" y="2370263"/>
            <a:ext cx="20391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2019</a:t>
            </a:r>
            <a:endParaRPr/>
          </a:p>
        </p:txBody>
      </p:sp>
      <p:sp>
        <p:nvSpPr>
          <p:cNvPr id="272" name="Google Shape;272;p30"/>
          <p:cNvSpPr txBox="1"/>
          <p:nvPr/>
        </p:nvSpPr>
        <p:spPr>
          <a:xfrm>
            <a:off x="3171625" y="1199250"/>
            <a:ext cx="2796900" cy="2745000"/>
          </a:xfrm>
          <a:prstGeom prst="rect">
            <a:avLst/>
          </a:prstGeom>
          <a:solidFill>
            <a:srgbClr val="EF4349"/>
          </a:solidFill>
          <a:ln>
            <a:noFill/>
          </a:ln>
        </p:spPr>
        <p:txBody>
          <a:bodyPr anchorCtr="0" anchor="ctr" bIns="0" lIns="91425" spcFirstLastPara="1" rIns="9142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-92%</a:t>
            </a:r>
            <a:endParaRPr sz="65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partan Thin"/>
                <a:ea typeface="Spartan Thin"/>
                <a:cs typeface="Spartan Thin"/>
                <a:sym typeface="Spartan Thin"/>
              </a:rPr>
              <a:t>Overall drop in </a:t>
            </a:r>
            <a:endParaRPr>
              <a:solidFill>
                <a:srgbClr val="FFFFFF"/>
              </a:solidFill>
              <a:latin typeface="Spartan Thin"/>
              <a:ea typeface="Spartan Thin"/>
              <a:cs typeface="Spartan Thin"/>
              <a:sym typeface="Spartan Thin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Spartan Thin"/>
                <a:ea typeface="Spartan Thin"/>
                <a:cs typeface="Spartan Thin"/>
                <a:sym typeface="Spartan Thin"/>
              </a:rPr>
              <a:t>traffic 2020 from 2019</a:t>
            </a:r>
            <a:endParaRPr>
              <a:solidFill>
                <a:srgbClr val="FFFFFF"/>
              </a:solidFill>
              <a:latin typeface="Spartan Thin"/>
              <a:ea typeface="Spartan Thin"/>
              <a:cs typeface="Spartan Thin"/>
              <a:sym typeface="Spartan Thin"/>
            </a:endParaRPr>
          </a:p>
        </p:txBody>
      </p:sp>
      <p:sp>
        <p:nvSpPr>
          <p:cNvPr id="273" name="Google Shape;273;p30"/>
          <p:cNvSpPr txBox="1"/>
          <p:nvPr>
            <p:ph idx="1" type="subTitle"/>
          </p:nvPr>
        </p:nvSpPr>
        <p:spPr>
          <a:xfrm>
            <a:off x="758059" y="1351638"/>
            <a:ext cx="20391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ebas Neue"/>
                <a:ea typeface="Bebas Neue"/>
                <a:cs typeface="Bebas Neue"/>
                <a:sym typeface="Bebas Neue"/>
              </a:rPr>
              <a:t>ENTRIES</a:t>
            </a:r>
            <a:endParaRPr sz="20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0"/>
          <p:cNvSpPr txBox="1"/>
          <p:nvPr>
            <p:ph idx="1" type="subTitle"/>
          </p:nvPr>
        </p:nvSpPr>
        <p:spPr>
          <a:xfrm>
            <a:off x="6343009" y="1351638"/>
            <a:ext cx="20391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ebas Neue"/>
                <a:ea typeface="Bebas Neue"/>
                <a:cs typeface="Bebas Neue"/>
                <a:sym typeface="Bebas Neue"/>
              </a:rPr>
              <a:t>EXITS</a:t>
            </a:r>
            <a:endParaRPr sz="20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0"/>
          <p:cNvSpPr/>
          <p:nvPr/>
        </p:nvSpPr>
        <p:spPr>
          <a:xfrm>
            <a:off x="6471400" y="180700"/>
            <a:ext cx="1782300" cy="1049100"/>
          </a:xfrm>
          <a:prstGeom prst="down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rgbClr val="FF9900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Not normally included in ‘ridership’ numbers for MTA</a:t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/>
          <p:nvPr/>
        </p:nvSpPr>
        <p:spPr>
          <a:xfrm>
            <a:off x="756400" y="272925"/>
            <a:ext cx="7299600" cy="45681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1"/>
          <p:cNvSpPr txBox="1"/>
          <p:nvPr>
            <p:ph type="ctrTitle"/>
          </p:nvPr>
        </p:nvSpPr>
        <p:spPr>
          <a:xfrm>
            <a:off x="1113975" y="416350"/>
            <a:ext cx="6876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Traffic Trends + Major events affecting nyc residents in 2020</a:t>
            </a:r>
            <a:endParaRPr b="0"/>
          </a:p>
        </p:txBody>
      </p:sp>
      <p:pic>
        <p:nvPicPr>
          <p:cNvPr id="282" name="Google Shape;2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726" y="1077800"/>
            <a:ext cx="7066549" cy="3520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conomic Impact of Coronavirus by Slidesgo">
  <a:themeElements>
    <a:clrScheme name="Simple Light">
      <a:dk1>
        <a:srgbClr val="FCFCFC"/>
      </a:dk1>
      <a:lt1>
        <a:srgbClr val="112349"/>
      </a:lt1>
      <a:dk2>
        <a:srgbClr val="253B61"/>
      </a:dk2>
      <a:lt2>
        <a:srgbClr val="EF4349"/>
      </a:lt2>
      <a:accent1>
        <a:srgbClr val="F3797E"/>
      </a:accent1>
      <a:accent2>
        <a:srgbClr val="FCFCFC"/>
      </a:accent2>
      <a:accent3>
        <a:srgbClr val="F3797E"/>
      </a:accent3>
      <a:accent4>
        <a:srgbClr val="EF4349"/>
      </a:accent4>
      <a:accent5>
        <a:srgbClr val="253B61"/>
      </a:accent5>
      <a:accent6>
        <a:srgbClr val="112349"/>
      </a:accent6>
      <a:hlink>
        <a:srgbClr val="FCFC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